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0" r:id="rId3"/>
    <p:sldId id="275" r:id="rId4"/>
    <p:sldId id="265" r:id="rId5"/>
    <p:sldId id="273" r:id="rId6"/>
    <p:sldId id="280" r:id="rId7"/>
    <p:sldId id="281" r:id="rId8"/>
    <p:sldId id="283" r:id="rId9"/>
    <p:sldId id="282"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92"/>
    <p:restoredTop sz="79969" autoAdjust="0"/>
  </p:normalViewPr>
  <p:slideViewPr>
    <p:cSldViewPr snapToGrid="0" snapToObjects="1">
      <p:cViewPr varScale="1">
        <p:scale>
          <a:sx n="89" d="100"/>
          <a:sy n="89" d="100"/>
        </p:scale>
        <p:origin x="1720" y="168"/>
      </p:cViewPr>
      <p:guideLst/>
    </p:cSldViewPr>
  </p:slideViewPr>
  <p:notesTextViewPr>
    <p:cViewPr>
      <p:scale>
        <a:sx n="1" d="1"/>
        <a:sy n="1" d="1"/>
      </p:scale>
      <p:origin x="0" y="0"/>
    </p:cViewPr>
  </p:notesTextViewPr>
  <p:notesViewPr>
    <p:cSldViewPr snapToGrid="0" snapToObjects="1">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6F1988F-97AA-EA45-A32B-50034E305F16}" type="datetimeFigureOut">
              <a:rPr lang="en-US" smtClean="0"/>
              <a:t>5/15/23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AD54C58-DD41-CF43-A14E-5E8921E80CC7}" type="slidenum">
              <a:rPr lang="en-US" smtClean="0"/>
              <a:t>‹#›</a:t>
            </a:fld>
            <a:endParaRPr lang="en-US"/>
          </a:p>
        </p:txBody>
      </p:sp>
    </p:spTree>
    <p:extLst>
      <p:ext uri="{BB962C8B-B14F-4D97-AF65-F5344CB8AC3E}">
        <p14:creationId xmlns:p14="http://schemas.microsoft.com/office/powerpoint/2010/main" val="239889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54C58-DD41-CF43-A14E-5E8921E80CC7}" type="slidenum">
              <a:rPr lang="en-US" smtClean="0"/>
              <a:t>1</a:t>
            </a:fld>
            <a:endParaRPr lang="en-US"/>
          </a:p>
        </p:txBody>
      </p:sp>
    </p:spTree>
    <p:extLst>
      <p:ext uri="{BB962C8B-B14F-4D97-AF65-F5344CB8AC3E}">
        <p14:creationId xmlns:p14="http://schemas.microsoft.com/office/powerpoint/2010/main" val="361872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Symbol" panose="05050102010706020507" pitchFamily="18" charset="2"/>
              <a:buChar char=""/>
            </a:pPr>
            <a:r>
              <a:rPr lang="en-US" sz="1100" dirty="0">
                <a:ea typeface="Calibri" panose="020F0502020204030204" pitchFamily="34" charset="0"/>
                <a:cs typeface="Times New Roman" panose="02020603050405020304" pitchFamily="18" charset="0"/>
              </a:rPr>
              <a:t>The Bob and Anna Lou Schaberg Foundation is a private, family foundation serving the Richmond region.  The Schaberg Foundation’s roots are in affordable housing and homeless services.  In 2019, we began to understand the impact of the intersection between our housing systems work and the aging population.  For example, as our community was successfully reducing homelessness year over year, those over the age of 55 was the only demographic group that was growing each year.</a:t>
            </a:r>
          </a:p>
          <a:p>
            <a:pPr marL="353358" indent="-353358">
              <a:spcAft>
                <a:spcPts val="824"/>
              </a:spcAft>
              <a:buFont typeface="Symbol" panose="05050102010706020507" pitchFamily="18" charset="2"/>
              <a:buChar char=""/>
            </a:pPr>
            <a:r>
              <a:rPr lang="en-US" sz="1100" dirty="0"/>
              <a:t>The population of elders needing assistance is growing rapidly, and that growth is expected to continue, with the population of Richmond-area residents aged 65 and older projected to increase by 55,000 – almost 30% -- in the next two decades. As the pandemic made clear, a significant proportion of these elders likely will be lower-income people of color who have faced inequities across a number of social determinants of health for generations and therefore have been impacted by disparate income, housing, and health outcomes.</a:t>
            </a:r>
          </a:p>
          <a:p>
            <a:pPr marL="353358" indent="-353358" defTabSz="942289">
              <a:spcAft>
                <a:spcPts val="824"/>
              </a:spcAft>
              <a:buFont typeface="Symbol" panose="05050102010706020507" pitchFamily="18" charset="2"/>
              <a:buChar char=""/>
              <a:defRPr/>
            </a:pPr>
            <a:r>
              <a:rPr lang="en-US" sz="1100" dirty="0">
                <a:ea typeface="Calibri" panose="020F0502020204030204" pitchFamily="34" charset="0"/>
                <a:cs typeface="Times New Roman" panose="02020603050405020304" pitchFamily="18" charset="0"/>
              </a:rPr>
              <a:t>We reached out to our colleagues at the Richmond Memorial Health Foundation. Together we sought to gain a better understanding of what our community needs to ensure older adults, especially those with low and moderate incomes, can enjoy a good quality of life with the opportunity to age in the home and community of their choice.</a:t>
            </a:r>
          </a:p>
          <a:p>
            <a:pPr>
              <a:lnSpc>
                <a:spcPct val="150000"/>
              </a:lnSpc>
              <a:spcAft>
                <a:spcPts val="824"/>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AD54C58-DD41-CF43-A14E-5E8921E80CC7}" type="slidenum">
              <a:rPr lang="en-US" smtClean="0"/>
              <a:t>2</a:t>
            </a:fld>
            <a:endParaRPr lang="en-US"/>
          </a:p>
        </p:txBody>
      </p:sp>
    </p:spTree>
    <p:extLst>
      <p:ext uri="{BB962C8B-B14F-4D97-AF65-F5344CB8AC3E}">
        <p14:creationId xmlns:p14="http://schemas.microsoft.com/office/powerpoint/2010/main" val="323452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Because the pandemic was especially hard on the older adults in the Richmond region, there was an urgent need to understand the landscape of older adults services and determine how private philanthropy could be most impactful with our limited resources.</a:t>
            </a:r>
          </a:p>
          <a:p>
            <a:pPr marL="176679" indent="-176679">
              <a:buFont typeface="Arial" panose="020B0604020202020204" pitchFamily="34" charset="0"/>
              <a:buChar char="•"/>
            </a:pPr>
            <a:r>
              <a:rPr lang="en-US" dirty="0"/>
              <a:t>We worked together to learn more.  RMHF and the Schaberg Foundation, joined by the Herndon Foundation, convened a series of virtual meetings of nonprofit providers of services to older adults. Through those gatherings, we began to get a glimpse of the depth of the challenges facing older adults, especially those with low and moderate incomes, as well as the challenges faced by the health care and human services sectors charged with supporting them. </a:t>
            </a:r>
          </a:p>
        </p:txBody>
      </p:sp>
      <p:sp>
        <p:nvSpPr>
          <p:cNvPr id="4" name="Slide Number Placeholder 3"/>
          <p:cNvSpPr>
            <a:spLocks noGrp="1"/>
          </p:cNvSpPr>
          <p:nvPr>
            <p:ph type="sldNum" sz="quarter" idx="5"/>
          </p:nvPr>
        </p:nvSpPr>
        <p:spPr/>
        <p:txBody>
          <a:bodyPr/>
          <a:lstStyle/>
          <a:p>
            <a:fld id="{BAD54C58-DD41-CF43-A14E-5E8921E80CC7}" type="slidenum">
              <a:rPr lang="en-US" smtClean="0"/>
              <a:t>3</a:t>
            </a:fld>
            <a:endParaRPr lang="en-US"/>
          </a:p>
        </p:txBody>
      </p:sp>
    </p:spTree>
    <p:extLst>
      <p:ext uri="{BB962C8B-B14F-4D97-AF65-F5344CB8AC3E}">
        <p14:creationId xmlns:p14="http://schemas.microsoft.com/office/powerpoint/2010/main" val="233969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sz="1100" dirty="0"/>
              <a:t>We supplemented our convenings with several bodies of research, including a report commissioned by RMHF focused on the homecare workforce.</a:t>
            </a:r>
          </a:p>
          <a:p>
            <a:pPr marL="176679" indent="-176679">
              <a:buFont typeface="Arial" panose="020B0604020202020204" pitchFamily="34" charset="0"/>
              <a:buChar char="•"/>
            </a:pPr>
            <a:r>
              <a:rPr lang="en-US" sz="1100" dirty="0"/>
              <a:t>There are not enough in-home caregivers, and the problem is exacerbated by strict limits on Medicaid eligibility that leave many middle-income elders with no support. In addition, there is a need to develop measures to ensure caregivers are well-trained, adequately resourced (compensation, benefits), and supported with transportation options, and technology.</a:t>
            </a:r>
          </a:p>
          <a:p>
            <a:pPr marL="647824" lvl="1" indent="-176679">
              <a:buFont typeface="Arial" panose="020B0604020202020204" pitchFamily="34" charset="0"/>
              <a:buChar char="•"/>
            </a:pPr>
            <a:r>
              <a:rPr lang="en-US" sz="1100" dirty="0"/>
              <a:t>Most elders who require assistance live in the community, (only 4.5% of older adults nationally live in nursing homes and another 2% live in assisted living facilities7 ) which means the assistance generally must come to them. </a:t>
            </a:r>
          </a:p>
          <a:p>
            <a:pPr marL="647824" lvl="1" indent="-176679">
              <a:buFont typeface="Arial" panose="020B0604020202020204" pitchFamily="34" charset="0"/>
              <a:buChar char="•"/>
            </a:pPr>
            <a:r>
              <a:rPr lang="en-US" sz="1100" dirty="0"/>
              <a:t>Virginia will need more than 10,000 additional home/personal care aides each year this decade. </a:t>
            </a:r>
          </a:p>
          <a:p>
            <a:pPr marL="647824" lvl="1" indent="-176679">
              <a:buFont typeface="Arial" panose="020B0604020202020204" pitchFamily="34" charset="0"/>
              <a:buChar char="•"/>
            </a:pPr>
            <a:r>
              <a:rPr lang="en-US" sz="1100" dirty="0"/>
              <a:t>Despite their importance to the system, the status and value of the direct care workforce remain low, frustrating efforts to recruit and retain new workers.</a:t>
            </a:r>
          </a:p>
          <a:p>
            <a:pPr marL="647824" lvl="1" indent="-176679">
              <a:buFont typeface="Arial" panose="020B0604020202020204" pitchFamily="34" charset="0"/>
              <a:buChar char="•"/>
            </a:pPr>
            <a:r>
              <a:rPr lang="en-US" sz="1100" dirty="0"/>
              <a:t>For this workforce, low pay, limited benefits, high stress, physically demanding work and lack of professional training and career development result in high turnover and make recruiting difficult.</a:t>
            </a:r>
          </a:p>
          <a:p>
            <a:pPr marL="647824" lvl="1" indent="-176679">
              <a:buFont typeface="Arial" panose="020B0604020202020204" pitchFamily="34" charset="0"/>
              <a:buChar char="•"/>
            </a:pPr>
            <a:r>
              <a:rPr lang="en-US" sz="1100" dirty="0"/>
              <a:t>As the demographics make clear, the direct-care workforce is disproportionately composed of women of color. Many see this as the legacy of social structures that historically defined “care work” as “women’s work” and, moreover, as the work of those who face discrimination for race, ethnicity or other factors.</a:t>
            </a:r>
          </a:p>
        </p:txBody>
      </p:sp>
      <p:sp>
        <p:nvSpPr>
          <p:cNvPr id="4" name="Slide Number Placeholder 3"/>
          <p:cNvSpPr>
            <a:spLocks noGrp="1"/>
          </p:cNvSpPr>
          <p:nvPr>
            <p:ph type="sldNum" sz="quarter" idx="5"/>
          </p:nvPr>
        </p:nvSpPr>
        <p:spPr/>
        <p:txBody>
          <a:bodyPr/>
          <a:lstStyle/>
          <a:p>
            <a:fld id="{BAD54C58-DD41-CF43-A14E-5E8921E80CC7}" type="slidenum">
              <a:rPr lang="en-US" smtClean="0"/>
              <a:t>4</a:t>
            </a:fld>
            <a:endParaRPr lang="en-US"/>
          </a:p>
        </p:txBody>
      </p:sp>
    </p:spTree>
    <p:extLst>
      <p:ext uri="{BB962C8B-B14F-4D97-AF65-F5344CB8AC3E}">
        <p14:creationId xmlns:p14="http://schemas.microsoft.com/office/powerpoint/2010/main" val="339806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 typeface="Arial" panose="020B0604020202020204" pitchFamily="34" charset="0"/>
              <a:buChar char="•"/>
              <a:defRPr/>
            </a:pPr>
            <a:r>
              <a:rPr lang="en-US" dirty="0"/>
              <a:t>Through the convenings, interviews and mapping exercise, a number of opportunities to meet the needs of older adults in the Richmond region were identified. </a:t>
            </a:r>
          </a:p>
          <a:p>
            <a:pPr marL="176679" indent="-176679" defTabSz="942289">
              <a:buFont typeface="Arial" panose="020B0604020202020204" pitchFamily="34" charset="0"/>
              <a:buChar char="•"/>
              <a:defRPr/>
            </a:pPr>
            <a:r>
              <a:rPr lang="en-US" dirty="0"/>
              <a:t>Advancing the home care profession is one part of a four pronged strategy that the Schaberg Foundation and RMHF are engaged in:</a:t>
            </a:r>
          </a:p>
          <a:p>
            <a:pPr marL="824503" lvl="1" indent="-353358">
              <a:buFont typeface="Arial" panose="020B0604020202020204" pitchFamily="34" charset="0"/>
              <a:buChar char="•"/>
            </a:pPr>
            <a:r>
              <a:rPr lang="en-US" dirty="0">
                <a:solidFill>
                  <a:schemeClr val="accent1"/>
                </a:solidFill>
                <a:latin typeface="Lato" panose="020F0502020204030203" pitchFamily="34" charset="0"/>
                <a:ea typeface="Lato" panose="020F0502020204030203" pitchFamily="34" charset="0"/>
                <a:cs typeface="Lato" panose="020F0502020204030203" pitchFamily="34" charset="0"/>
              </a:rPr>
              <a:t>Advancing the Home Care Profession</a:t>
            </a:r>
          </a:p>
          <a:p>
            <a:pPr marL="824503" lvl="1" indent="-353358">
              <a:buFont typeface="Arial" panose="020B0604020202020204" pitchFamily="34" charset="0"/>
              <a:buChar char="•"/>
            </a:pPr>
            <a:r>
              <a:rPr lang="en-US" dirty="0">
                <a:solidFill>
                  <a:schemeClr val="accent1"/>
                </a:solidFill>
                <a:latin typeface="Lato" panose="020F0502020204030203" pitchFamily="34" charset="0"/>
                <a:ea typeface="Lato" panose="020F0502020204030203" pitchFamily="34" charset="0"/>
                <a:cs typeface="Lato" panose="020F0502020204030203" pitchFamily="34" charset="0"/>
              </a:rPr>
              <a:t>Coordination of Aging Services </a:t>
            </a:r>
          </a:p>
          <a:p>
            <a:pPr marL="824503" lvl="1" indent="-353358">
              <a:buFont typeface="Arial" panose="020B0604020202020204" pitchFamily="34" charset="0"/>
              <a:buChar char="•"/>
            </a:pPr>
            <a:r>
              <a:rPr lang="en-US" dirty="0">
                <a:solidFill>
                  <a:schemeClr val="accent1"/>
                </a:solidFill>
                <a:latin typeface="Lato" panose="020F0502020204030203" pitchFamily="34" charset="0"/>
                <a:ea typeface="Lato" panose="020F0502020204030203" pitchFamily="34" charset="0"/>
                <a:cs typeface="Lato" panose="020F0502020204030203" pitchFamily="34" charset="0"/>
              </a:rPr>
              <a:t>Policy and Advocacy </a:t>
            </a:r>
          </a:p>
          <a:p>
            <a:pPr marL="824503" lvl="1" indent="-353358">
              <a:buFont typeface="Arial" panose="020B0604020202020204" pitchFamily="34" charset="0"/>
              <a:buChar char="•"/>
            </a:pPr>
            <a:r>
              <a:rPr lang="en-US" dirty="0">
                <a:solidFill>
                  <a:schemeClr val="accent1"/>
                </a:solidFill>
                <a:latin typeface="Lato" panose="020F0502020204030203" pitchFamily="34" charset="0"/>
                <a:ea typeface="Lato" panose="020F0502020204030203" pitchFamily="34" charset="0"/>
                <a:cs typeface="Lato" panose="020F0502020204030203" pitchFamily="34" charset="0"/>
              </a:rPr>
              <a:t>Housing Options for Older Adults</a:t>
            </a:r>
          </a:p>
          <a:p>
            <a:pPr defTabSz="942289">
              <a:defRPr/>
            </a:pPr>
            <a:endParaRPr lang="en-US" dirty="0"/>
          </a:p>
          <a:p>
            <a:endParaRPr lang="en-US" dirty="0"/>
          </a:p>
        </p:txBody>
      </p:sp>
      <p:sp>
        <p:nvSpPr>
          <p:cNvPr id="4" name="Slide Number Placeholder 3"/>
          <p:cNvSpPr>
            <a:spLocks noGrp="1"/>
          </p:cNvSpPr>
          <p:nvPr>
            <p:ph type="sldNum" sz="quarter" idx="5"/>
          </p:nvPr>
        </p:nvSpPr>
        <p:spPr/>
        <p:txBody>
          <a:bodyPr/>
          <a:lstStyle/>
          <a:p>
            <a:fld id="{BAD54C58-DD41-CF43-A14E-5E8921E80CC7}" type="slidenum">
              <a:rPr lang="en-US" smtClean="0"/>
              <a:t>5</a:t>
            </a:fld>
            <a:endParaRPr lang="en-US"/>
          </a:p>
        </p:txBody>
      </p:sp>
    </p:spTree>
    <p:extLst>
      <p:ext uri="{BB962C8B-B14F-4D97-AF65-F5344CB8AC3E}">
        <p14:creationId xmlns:p14="http://schemas.microsoft.com/office/powerpoint/2010/main" val="55362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RMHF and the Schaberg Foundation made a three year commitment to a demonstration project to elevate the home care profession.</a:t>
            </a:r>
          </a:p>
          <a:p>
            <a:pPr marL="176679" indent="-176679">
              <a:buFont typeface="Arial" panose="020B0604020202020204" pitchFamily="34" charset="0"/>
              <a:buChar char="•"/>
            </a:pPr>
            <a:r>
              <a:rPr lang="en-US" dirty="0"/>
              <a:t>This demonstration project is collaboration with two strong nonprofit partners – Family Lifeline and Jewish Family Services – with a long history of providing in-home care to low-income elders.  This project is an opportunity to test a series of strategies (based on research and community input) to elevate the homecare profession.</a:t>
            </a:r>
          </a:p>
          <a:p>
            <a:pPr marL="176679" indent="-176679">
              <a:buFont typeface="Arial" panose="020B0604020202020204" pitchFamily="34" charset="0"/>
              <a:buChar char="•"/>
            </a:pPr>
            <a:r>
              <a:rPr lang="en-US" dirty="0"/>
              <a:t>Recognizing that private philanthropy is not in a position to sustain the needed changes to the home care profession, we hope that by implementing these interventions on a smaller scale, we can demonstrate the impact of these changes and use these learnings to influence public policy.</a:t>
            </a:r>
          </a:p>
          <a:p>
            <a:endParaRPr lang="en-US" dirty="0"/>
          </a:p>
        </p:txBody>
      </p:sp>
      <p:sp>
        <p:nvSpPr>
          <p:cNvPr id="4" name="Slide Number Placeholder 3"/>
          <p:cNvSpPr>
            <a:spLocks noGrp="1"/>
          </p:cNvSpPr>
          <p:nvPr>
            <p:ph type="sldNum" sz="quarter" idx="5"/>
          </p:nvPr>
        </p:nvSpPr>
        <p:spPr/>
        <p:txBody>
          <a:bodyPr/>
          <a:lstStyle/>
          <a:p>
            <a:fld id="{BAD54C58-DD41-CF43-A14E-5E8921E80CC7}" type="slidenum">
              <a:rPr lang="en-US" smtClean="0"/>
              <a:t>6</a:t>
            </a:fld>
            <a:endParaRPr lang="en-US"/>
          </a:p>
        </p:txBody>
      </p:sp>
    </p:spTree>
    <p:extLst>
      <p:ext uri="{BB962C8B-B14F-4D97-AF65-F5344CB8AC3E}">
        <p14:creationId xmlns:p14="http://schemas.microsoft.com/office/powerpoint/2010/main" val="5616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panose="020B0604020202020204" pitchFamily="34" charset="0"/>
              <a:buChar char="•"/>
            </a:pPr>
            <a:r>
              <a:rPr lang="en-US" dirty="0">
                <a:ea typeface="Roboto" panose="02000000000000000000" pitchFamily="2" charset="0"/>
              </a:rPr>
              <a:t>The number one priority is to pay care providers a living wage. The other primary goals are to improve training and continued education opportunities, and to create a sustainable and reliable transportation solution for providers with limited access to personal vehicles</a:t>
            </a:r>
          </a:p>
          <a:p>
            <a:pPr marL="294465" indent="-294465">
              <a:buFont typeface="Arial" panose="020B0604020202020204" pitchFamily="34" charset="0"/>
              <a:buChar char="•"/>
            </a:pPr>
            <a:r>
              <a:rPr lang="en-US" dirty="0">
                <a:ea typeface="Roboto" panose="02000000000000000000" pitchFamily="2" charset="0"/>
              </a:rPr>
              <a:t>We are also working to increase the technological capacity of the organizations to improve communication, efficiency, and data tracking</a:t>
            </a:r>
          </a:p>
          <a:p>
            <a:pPr marL="294465" indent="-294465">
              <a:buFont typeface="Arial" panose="020B0604020202020204" pitchFamily="34" charset="0"/>
              <a:buChar char="•"/>
            </a:pPr>
            <a:r>
              <a:rPr lang="en-US" dirty="0">
                <a:ea typeface="Roboto" panose="02000000000000000000" pitchFamily="2" charset="0"/>
              </a:rPr>
              <a:t>We have partnered with LeadingAge, specifically the </a:t>
            </a:r>
            <a:r>
              <a:rPr lang="en-US" dirty="0"/>
              <a:t>Long Term Supports and Services (or </a:t>
            </a:r>
            <a:r>
              <a:rPr lang="en-US" dirty="0">
                <a:ea typeface="Roboto" panose="02000000000000000000" pitchFamily="2" charset="0"/>
              </a:rPr>
              <a:t>LTSS) Center, which works </a:t>
            </a:r>
            <a:r>
              <a:rPr lang="en-US" dirty="0">
                <a:solidFill>
                  <a:srgbClr val="434A56"/>
                </a:solidFill>
              </a:rPr>
              <a:t>to create a bridge among the policy, practice and research communities to advance the development of high quality services.</a:t>
            </a:r>
          </a:p>
          <a:p>
            <a:pPr marL="765610" lvl="1" indent="-294465">
              <a:buFont typeface="Arial" panose="020B0604020202020204" pitchFamily="34" charset="0"/>
              <a:buChar char="•"/>
            </a:pPr>
            <a:r>
              <a:rPr lang="en-US" dirty="0">
                <a:solidFill>
                  <a:srgbClr val="434A56"/>
                </a:solidFill>
                <a:ea typeface="Roboto" panose="02000000000000000000" pitchFamily="2" charset="0"/>
              </a:rPr>
              <a:t>LeadingAge supported the design of the demonstration project and created an evaluation plan with Family Lifeline and Jewish Family Services.  They will also help us think about how to advance what we learn from the project as it pertains to policy change.</a:t>
            </a:r>
            <a:endParaRPr lang="en-US" dirty="0">
              <a:ea typeface="Roboto" panose="02000000000000000000" pitchFamily="2" charset="0"/>
            </a:endParaRPr>
          </a:p>
          <a:p>
            <a:pPr marL="294465" indent="-29446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D54C58-DD41-CF43-A14E-5E8921E80CC7}" type="slidenum">
              <a:rPr lang="en-US" smtClean="0"/>
              <a:t>7</a:t>
            </a:fld>
            <a:endParaRPr lang="en-US"/>
          </a:p>
        </p:txBody>
      </p:sp>
    </p:spTree>
    <p:extLst>
      <p:ext uri="{BB962C8B-B14F-4D97-AF65-F5344CB8AC3E}">
        <p14:creationId xmlns:p14="http://schemas.microsoft.com/office/powerpoint/2010/main" val="53100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Medicaid, the primary payer for LTSS, is funded through general tax revenues, not universal payroll contributions, as is Medicare. So, Medicaid funding at the state level must compete with other funding needs (transportation and education, for example). Private payers constitute a minority of the payment sources for LTSS; private insurance is expensive and few individuals can afford to pay the costs for home or institutional care out of pocket.</a:t>
            </a:r>
          </a:p>
          <a:p>
            <a:pPr marL="176679" indent="-176679">
              <a:buFont typeface="Arial" panose="020B0604020202020204" pitchFamily="34" charset="0"/>
              <a:buChar char="•"/>
            </a:pPr>
            <a:r>
              <a:rPr lang="en-US" dirty="0"/>
              <a:t>The current reimbursement rate is $17.22/hour, which compares to an actual cost of care at $27.88/hour</a:t>
            </a:r>
          </a:p>
          <a:p>
            <a:pPr marL="176679" indent="-176679">
              <a:buFont typeface="Arial" panose="020B0604020202020204" pitchFamily="34" charset="0"/>
              <a:buChar char="•"/>
            </a:pPr>
            <a:r>
              <a:rPr lang="en-US" dirty="0"/>
              <a:t>If we can demonstrate locally that increased wages for direct care workers results in a stronger pipeline of workers, better retention and improved consistency and quality of care (measured by client satisfaction and delayed institutionalization) this is data that can be shared with policy makers.</a:t>
            </a:r>
          </a:p>
          <a:p>
            <a:pPr marL="176679" indent="-176679">
              <a:buFont typeface="Arial" panose="020B0604020202020204" pitchFamily="34" charset="0"/>
              <a:buChar char="•"/>
            </a:pPr>
            <a:r>
              <a:rPr lang="en-US" dirty="0"/>
              <a:t>We also have a chance to explore other policy implications, such as opportunities to standardize training requirements for home care providers and addressing the benefits cliff.  </a:t>
            </a:r>
          </a:p>
        </p:txBody>
      </p:sp>
      <p:sp>
        <p:nvSpPr>
          <p:cNvPr id="4" name="Slide Number Placeholder 3"/>
          <p:cNvSpPr>
            <a:spLocks noGrp="1"/>
          </p:cNvSpPr>
          <p:nvPr>
            <p:ph type="sldNum" sz="quarter" idx="5"/>
          </p:nvPr>
        </p:nvSpPr>
        <p:spPr/>
        <p:txBody>
          <a:bodyPr/>
          <a:lstStyle/>
          <a:p>
            <a:fld id="{BAD54C58-DD41-CF43-A14E-5E8921E80CC7}" type="slidenum">
              <a:rPr lang="en-US" smtClean="0"/>
              <a:t>8</a:t>
            </a:fld>
            <a:endParaRPr lang="en-US"/>
          </a:p>
        </p:txBody>
      </p:sp>
    </p:spTree>
    <p:extLst>
      <p:ext uri="{BB962C8B-B14F-4D97-AF65-F5344CB8AC3E}">
        <p14:creationId xmlns:p14="http://schemas.microsoft.com/office/powerpoint/2010/main" val="174323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sz="1000" dirty="0">
                <a:solidFill>
                  <a:srgbClr val="222222"/>
                </a:solidFill>
              </a:rPr>
              <a:t>At the fall VFN conference, the issue of the challenges facing Virginia’s older adults was raised by keynote speaker Dr. Qian Tsai of UVA’s Weldon Cooper Center</a:t>
            </a:r>
          </a:p>
          <a:p>
            <a:pPr marL="176679" indent="-176679">
              <a:buFont typeface="Arial" panose="020B0604020202020204" pitchFamily="34" charset="0"/>
              <a:buChar char="•"/>
            </a:pPr>
            <a:r>
              <a:rPr lang="en-US" sz="1000" dirty="0">
                <a:solidFill>
                  <a:srgbClr val="222222"/>
                </a:solidFill>
              </a:rPr>
              <a:t>Conference attendees acknowledged the need for philanthropy to step up, but conceded that they knew very little about the older adult work in which funders in the commonwealth were engaged.</a:t>
            </a:r>
          </a:p>
          <a:p>
            <a:pPr marL="176679" indent="-176679">
              <a:buFont typeface="Arial" panose="020B0604020202020204" pitchFamily="34" charset="0"/>
              <a:buChar char="•"/>
            </a:pPr>
            <a:r>
              <a:rPr lang="en-US" sz="1000" dirty="0">
                <a:solidFill>
                  <a:srgbClr val="222222"/>
                </a:solidFill>
              </a:rPr>
              <a:t>VFN with the support of the Richmond Memorial Health Foundation and the Bob and Anna Lou Schaberg Foundation commissioned a scan of older adult work in the Commonwealth.</a:t>
            </a:r>
          </a:p>
          <a:p>
            <a:pPr marL="176679" indent="-176679">
              <a:buFont typeface="Arial" panose="020B0604020202020204" pitchFamily="34" charset="0"/>
              <a:buChar char="•"/>
            </a:pPr>
            <a:r>
              <a:rPr lang="en-US" sz="1000" dirty="0">
                <a:solidFill>
                  <a:srgbClr val="222222"/>
                </a:solidFill>
              </a:rPr>
              <a:t>Twenty-two funders of all different types from across Virginia were interviewed.</a:t>
            </a:r>
          </a:p>
          <a:p>
            <a:pPr marL="176679" indent="-176679">
              <a:buFont typeface="Arial" panose="020B0604020202020204" pitchFamily="34" charset="0"/>
              <a:buChar char="•"/>
            </a:pPr>
            <a:r>
              <a:rPr lang="en-US" sz="1000" dirty="0">
                <a:solidFill>
                  <a:srgbClr val="222222"/>
                </a:solidFill>
              </a:rPr>
              <a:t>Later this spring, the report, tentatively entitled </a:t>
            </a:r>
            <a:r>
              <a:rPr lang="en-US" sz="1000" i="1" dirty="0">
                <a:solidFill>
                  <a:srgbClr val="222222"/>
                </a:solidFill>
              </a:rPr>
              <a:t>Philanthropy and Older Adults in Virginia,</a:t>
            </a:r>
            <a:r>
              <a:rPr lang="en-US" sz="1000" dirty="0">
                <a:solidFill>
                  <a:srgbClr val="222222"/>
                </a:solidFill>
              </a:rPr>
              <a:t> will be made available to VFN members.  The report is being accompanied by a series of webinars on the older adult issues and the roles philanthropy can play</a:t>
            </a:r>
          </a:p>
          <a:p>
            <a:pPr marL="176679" indent="-176679">
              <a:buFont typeface="Arial" panose="020B0604020202020204" pitchFamily="34" charset="0"/>
              <a:buChar char="•"/>
            </a:pPr>
            <a:r>
              <a:rPr lang="en-US" sz="1000" dirty="0">
                <a:solidFill>
                  <a:srgbClr val="222222"/>
                </a:solidFill>
              </a:rPr>
              <a:t>The report will provide and overview of the types of activities being funded by Virginia philanthropy to support older adults including,</a:t>
            </a:r>
          </a:p>
          <a:p>
            <a:pPr marL="647824" lvl="1" indent="-176679">
              <a:buFont typeface="Arial" panose="020B0604020202020204" pitchFamily="34" charset="0"/>
              <a:buChar char="•"/>
            </a:pPr>
            <a:r>
              <a:rPr lang="en-US" sz="1000" dirty="0">
                <a:solidFill>
                  <a:srgbClr val="222222"/>
                </a:solidFill>
              </a:rPr>
              <a:t> Services to support aging in place or community(e.g. In-home care, home repair, housing, transportation, adult day services)</a:t>
            </a:r>
          </a:p>
          <a:p>
            <a:pPr marL="647824" lvl="1" indent="-176679" defTabSz="942289">
              <a:buFont typeface="Arial" panose="020B0604020202020204" pitchFamily="34" charset="0"/>
              <a:buChar char="•"/>
            </a:pPr>
            <a:r>
              <a:rPr lang="en-US" sz="1000" dirty="0">
                <a:solidFill>
                  <a:srgbClr val="222222"/>
                </a:solidFill>
              </a:rPr>
              <a:t>Access to Information, Education, and Learning</a:t>
            </a:r>
          </a:p>
          <a:p>
            <a:pPr marL="647824" lvl="1" indent="-176679" defTabSz="942289">
              <a:buFont typeface="Arial" panose="020B0604020202020204" pitchFamily="34" charset="0"/>
              <a:buChar char="•"/>
            </a:pPr>
            <a:r>
              <a:rPr lang="en-US" sz="1000" dirty="0">
                <a:solidFill>
                  <a:srgbClr val="222222"/>
                </a:solidFill>
              </a:rPr>
              <a:t>Research and Data Collection</a:t>
            </a:r>
          </a:p>
          <a:p>
            <a:pPr marL="647824" lvl="1" indent="-176679" defTabSz="942289">
              <a:buFont typeface="Arial" panose="020B0604020202020204" pitchFamily="34" charset="0"/>
              <a:buChar char="•"/>
            </a:pPr>
            <a:r>
              <a:rPr lang="en-US" sz="1000" dirty="0">
                <a:solidFill>
                  <a:srgbClr val="222222"/>
                </a:solidFill>
              </a:rPr>
              <a:t>Convening</a:t>
            </a:r>
          </a:p>
          <a:p>
            <a:pPr marL="647824" lvl="1" indent="-176679" defTabSz="942289">
              <a:buFont typeface="Arial" panose="020B0604020202020204" pitchFamily="34" charset="0"/>
              <a:buChar char="•"/>
            </a:pPr>
            <a:r>
              <a:rPr lang="en-US" sz="1000" dirty="0">
                <a:solidFill>
                  <a:srgbClr val="222222"/>
                </a:solidFill>
              </a:rPr>
              <a:t>Advocacy</a:t>
            </a:r>
          </a:p>
          <a:p>
            <a:pPr marL="647824" lvl="1" indent="-176679" defTabSz="942289">
              <a:buFont typeface="Arial" panose="020B0604020202020204" pitchFamily="34" charset="0"/>
              <a:buChar char="•"/>
            </a:pPr>
            <a:r>
              <a:rPr lang="en-US" sz="1000" dirty="0">
                <a:solidFill>
                  <a:srgbClr val="222222"/>
                </a:solidFill>
              </a:rPr>
              <a:t>Systems Development and Systems Change</a:t>
            </a:r>
          </a:p>
          <a:p>
            <a:pPr marL="176679" indent="-176679">
              <a:buFont typeface="Arial" panose="020B0604020202020204" pitchFamily="34" charset="0"/>
              <a:buChar char="•"/>
            </a:pPr>
            <a:r>
              <a:rPr lang="en-US" sz="1000" dirty="0">
                <a:solidFill>
                  <a:srgbClr val="222222"/>
                </a:solidFill>
              </a:rPr>
              <a:t>The report will also include reflections by current funders regarding how philanthropic responses to the needs of older adults may need to change to address historic inequities, emerging needs, and the challenge of partnering to attain adequate scale.</a:t>
            </a:r>
          </a:p>
          <a:p>
            <a:endParaRPr lang="en-US" dirty="0"/>
          </a:p>
        </p:txBody>
      </p:sp>
      <p:sp>
        <p:nvSpPr>
          <p:cNvPr id="4" name="Slide Number Placeholder 3"/>
          <p:cNvSpPr>
            <a:spLocks noGrp="1"/>
          </p:cNvSpPr>
          <p:nvPr>
            <p:ph type="sldNum" sz="quarter" idx="5"/>
          </p:nvPr>
        </p:nvSpPr>
        <p:spPr/>
        <p:txBody>
          <a:bodyPr/>
          <a:lstStyle/>
          <a:p>
            <a:fld id="{BAD54C58-DD41-CF43-A14E-5E8921E80CC7}" type="slidenum">
              <a:rPr lang="en-US" smtClean="0"/>
              <a:t>9</a:t>
            </a:fld>
            <a:endParaRPr lang="en-US"/>
          </a:p>
        </p:txBody>
      </p:sp>
    </p:spTree>
    <p:extLst>
      <p:ext uri="{BB962C8B-B14F-4D97-AF65-F5344CB8AC3E}">
        <p14:creationId xmlns:p14="http://schemas.microsoft.com/office/powerpoint/2010/main" val="2466774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A5DBE7-7FD9-A84C-8B1A-AC9F4EC352D2}"/>
              </a:ext>
            </a:extLst>
          </p:cNvPr>
          <p:cNvSpPr/>
          <p:nvPr userDrawn="1"/>
        </p:nvSpPr>
        <p:spPr>
          <a:xfrm>
            <a:off x="0" y="0"/>
            <a:ext cx="12192000" cy="6858000"/>
          </a:xfrm>
          <a:prstGeom prst="rect">
            <a:avLst/>
          </a:prstGeom>
          <a:gradFill>
            <a:gsLst>
              <a:gs pos="0">
                <a:schemeClr val="accent4"/>
              </a:gs>
              <a:gs pos="74000">
                <a:schemeClr val="accent1"/>
              </a:gs>
              <a:gs pos="83000">
                <a:schemeClr val="accent1"/>
              </a:gs>
              <a:gs pos="100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DA0B44A9-BB28-EB45-8A50-38E24B4AED90}"/>
              </a:ext>
            </a:extLst>
          </p:cNvPr>
          <p:cNvSpPr>
            <a:spLocks noGrp="1"/>
          </p:cNvSpPr>
          <p:nvPr>
            <p:ph type="ctrTitle" hasCustomPrompt="1"/>
          </p:nvPr>
        </p:nvSpPr>
        <p:spPr>
          <a:xfrm>
            <a:off x="838200" y="2349086"/>
            <a:ext cx="6572534" cy="1079914"/>
          </a:xfrm>
          <a:prstGeom prst="rect">
            <a:avLst/>
          </a:prstGeom>
        </p:spPr>
        <p:txBody>
          <a:bodyPr anchor="b"/>
          <a:lstStyle>
            <a:lvl1pPr algn="l">
              <a:defRPr sz="60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Presentation Title</a:t>
            </a:r>
          </a:p>
        </p:txBody>
      </p:sp>
      <p:sp>
        <p:nvSpPr>
          <p:cNvPr id="18" name="Subtitle 2">
            <a:extLst>
              <a:ext uri="{FF2B5EF4-FFF2-40B4-BE49-F238E27FC236}">
                <a16:creationId xmlns:a16="http://schemas.microsoft.com/office/drawing/2014/main" id="{E5CD807B-6679-E648-857D-FBC1C42C8C55}"/>
              </a:ext>
            </a:extLst>
          </p:cNvPr>
          <p:cNvSpPr>
            <a:spLocks noGrp="1"/>
          </p:cNvSpPr>
          <p:nvPr>
            <p:ph type="subTitle" idx="1" hasCustomPrompt="1"/>
          </p:nvPr>
        </p:nvSpPr>
        <p:spPr>
          <a:xfrm>
            <a:off x="838200" y="3521075"/>
            <a:ext cx="6572534" cy="644285"/>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Presentation Subtitle</a:t>
            </a:r>
          </a:p>
        </p:txBody>
      </p:sp>
      <p:pic>
        <p:nvPicPr>
          <p:cNvPr id="20" name="Picture 19">
            <a:extLst>
              <a:ext uri="{FF2B5EF4-FFF2-40B4-BE49-F238E27FC236}">
                <a16:creationId xmlns:a16="http://schemas.microsoft.com/office/drawing/2014/main" id="{B1E0F9A3-87D2-E346-8043-7545BD85B789}"/>
              </a:ext>
            </a:extLst>
          </p:cNvPr>
          <p:cNvPicPr>
            <a:picLocks noChangeAspect="1"/>
          </p:cNvPicPr>
          <p:nvPr userDrawn="1"/>
        </p:nvPicPr>
        <p:blipFill rotWithShape="1">
          <a:blip r:embed="rId2"/>
          <a:srcRect l="1" r="38725" b="14481"/>
          <a:stretch/>
        </p:blipFill>
        <p:spPr>
          <a:xfrm>
            <a:off x="6990080" y="548640"/>
            <a:ext cx="5212080" cy="6309360"/>
          </a:xfrm>
          <a:prstGeom prst="rect">
            <a:avLst/>
          </a:prstGeom>
        </p:spPr>
      </p:pic>
      <p:pic>
        <p:nvPicPr>
          <p:cNvPr id="22" name="Picture 21">
            <a:extLst>
              <a:ext uri="{FF2B5EF4-FFF2-40B4-BE49-F238E27FC236}">
                <a16:creationId xmlns:a16="http://schemas.microsoft.com/office/drawing/2014/main" id="{5E2DFCEC-EB76-5A4B-AB75-914897C3AB6F}"/>
              </a:ext>
            </a:extLst>
          </p:cNvPr>
          <p:cNvPicPr>
            <a:picLocks noChangeAspect="1"/>
          </p:cNvPicPr>
          <p:nvPr userDrawn="1"/>
        </p:nvPicPr>
        <p:blipFill>
          <a:blip r:embed="rId3"/>
          <a:stretch>
            <a:fillRect/>
          </a:stretch>
        </p:blipFill>
        <p:spPr>
          <a:xfrm>
            <a:off x="838200" y="6324600"/>
            <a:ext cx="1833880" cy="308814"/>
          </a:xfrm>
          <a:prstGeom prst="rect">
            <a:avLst/>
          </a:prstGeom>
        </p:spPr>
      </p:pic>
      <p:cxnSp>
        <p:nvCxnSpPr>
          <p:cNvPr id="23" name="Straight Connector 22">
            <a:extLst>
              <a:ext uri="{FF2B5EF4-FFF2-40B4-BE49-F238E27FC236}">
                <a16:creationId xmlns:a16="http://schemas.microsoft.com/office/drawing/2014/main" id="{2A79EA05-97C4-6142-BF8A-CEF21A7A6F7B}"/>
              </a:ext>
            </a:extLst>
          </p:cNvPr>
          <p:cNvCxnSpPr>
            <a:cxnSpLocks/>
          </p:cNvCxnSpPr>
          <p:nvPr userDrawn="1"/>
        </p:nvCxnSpPr>
        <p:spPr>
          <a:xfrm flipH="1">
            <a:off x="838200" y="613918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65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Visualiz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EFAB65-DBD6-174D-892E-23010497A97F}"/>
              </a:ext>
            </a:extLst>
          </p:cNvPr>
          <p:cNvSpPr/>
          <p:nvPr userDrawn="1"/>
        </p:nvSpPr>
        <p:spPr>
          <a:xfrm>
            <a:off x="0" y="0"/>
            <a:ext cx="12192000" cy="6858000"/>
          </a:xfrm>
          <a:prstGeom prst="rect">
            <a:avLst/>
          </a:prstGeom>
          <a:gradFill>
            <a:gsLst>
              <a:gs pos="0">
                <a:schemeClr val="accent4"/>
              </a:gs>
              <a:gs pos="74000">
                <a:schemeClr val="accent1"/>
              </a:gs>
              <a:gs pos="83000">
                <a:schemeClr val="accent1"/>
              </a:gs>
              <a:gs pos="100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2" name="Picture 21">
            <a:extLst>
              <a:ext uri="{FF2B5EF4-FFF2-40B4-BE49-F238E27FC236}">
                <a16:creationId xmlns:a16="http://schemas.microsoft.com/office/drawing/2014/main" id="{C9D5317F-4723-4D4E-8ABA-7DE889900B18}"/>
              </a:ext>
            </a:extLst>
          </p:cNvPr>
          <p:cNvPicPr>
            <a:picLocks noChangeAspect="1"/>
          </p:cNvPicPr>
          <p:nvPr userDrawn="1"/>
        </p:nvPicPr>
        <p:blipFill rotWithShape="1">
          <a:blip r:embed="rId2">
            <a:alphaModFix amt="20000"/>
          </a:blip>
          <a:srcRect t="13" r="39073" b="14953"/>
          <a:stretch/>
        </p:blipFill>
        <p:spPr>
          <a:xfrm>
            <a:off x="6969760" y="539496"/>
            <a:ext cx="5212080" cy="6309360"/>
          </a:xfrm>
          <a:prstGeom prst="rect">
            <a:avLst/>
          </a:prstGeom>
        </p:spPr>
      </p:pic>
      <p:cxnSp>
        <p:nvCxnSpPr>
          <p:cNvPr id="12" name="Straight Connector 11">
            <a:extLst>
              <a:ext uri="{FF2B5EF4-FFF2-40B4-BE49-F238E27FC236}">
                <a16:creationId xmlns:a16="http://schemas.microsoft.com/office/drawing/2014/main" id="{5A6D1838-3A5B-E04D-B569-045B0AD00269}"/>
              </a:ext>
            </a:extLst>
          </p:cNvPr>
          <p:cNvCxnSpPr>
            <a:cxnSpLocks/>
          </p:cNvCxnSpPr>
          <p:nvPr userDrawn="1"/>
        </p:nvCxnSpPr>
        <p:spPr>
          <a:xfrm flipH="1">
            <a:off x="838200" y="613918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64EFD67-0742-EF46-A8B8-90D7523CF3ED}"/>
              </a:ext>
            </a:extLst>
          </p:cNvPr>
          <p:cNvPicPr>
            <a:picLocks noChangeAspect="1"/>
          </p:cNvPicPr>
          <p:nvPr userDrawn="1"/>
        </p:nvPicPr>
        <p:blipFill>
          <a:blip r:embed="rId3"/>
          <a:stretch>
            <a:fillRect/>
          </a:stretch>
        </p:blipFill>
        <p:spPr>
          <a:xfrm>
            <a:off x="838200" y="6324600"/>
            <a:ext cx="1833880" cy="308814"/>
          </a:xfrm>
          <a:prstGeom prst="rect">
            <a:avLst/>
          </a:prstGeom>
        </p:spPr>
      </p:pic>
      <p:sp>
        <p:nvSpPr>
          <p:cNvPr id="16" name="Slide Number Placeholder 15">
            <a:extLst>
              <a:ext uri="{FF2B5EF4-FFF2-40B4-BE49-F238E27FC236}">
                <a16:creationId xmlns:a16="http://schemas.microsoft.com/office/drawing/2014/main" id="{3124F28C-6751-214F-816C-2EE311A17A45}"/>
              </a:ext>
            </a:extLst>
          </p:cNvPr>
          <p:cNvSpPr>
            <a:spLocks noGrp="1"/>
          </p:cNvSpPr>
          <p:nvPr>
            <p:ph type="sldNum" sz="quarter" idx="12"/>
          </p:nvPr>
        </p:nvSpPr>
        <p:spPr>
          <a:xfrm>
            <a:off x="8610600" y="6193790"/>
            <a:ext cx="2743200" cy="365125"/>
          </a:xfrm>
        </p:spPr>
        <p:txBody>
          <a:bodyPr/>
          <a:lstStyle>
            <a:lvl1pPr>
              <a:defRPr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79E1AF0A-8514-BC47-89C9-084AF8883689}" type="slidenum">
              <a:rPr lang="en-US" smtClean="0"/>
              <a:pPr/>
              <a:t>‹#›</a:t>
            </a:fld>
            <a:endParaRPr lang="en-US" dirty="0"/>
          </a:p>
        </p:txBody>
      </p:sp>
      <p:sp>
        <p:nvSpPr>
          <p:cNvPr id="17" name="Text Placeholder 38">
            <a:extLst>
              <a:ext uri="{FF2B5EF4-FFF2-40B4-BE49-F238E27FC236}">
                <a16:creationId xmlns:a16="http://schemas.microsoft.com/office/drawing/2014/main" id="{17EC8E2B-D437-5E45-89B3-8F090CFB17C0}"/>
              </a:ext>
            </a:extLst>
          </p:cNvPr>
          <p:cNvSpPr>
            <a:spLocks noGrp="1"/>
          </p:cNvSpPr>
          <p:nvPr>
            <p:ph type="body" sz="quarter" idx="17" hasCustomPrompt="1"/>
          </p:nvPr>
        </p:nvSpPr>
        <p:spPr>
          <a:xfrm>
            <a:off x="711201" y="514605"/>
            <a:ext cx="10642599" cy="709675"/>
          </a:xfrm>
          <a:prstGeom prst="rect">
            <a:avLst/>
          </a:prstGeom>
        </p:spPr>
        <p:txBody>
          <a:bodyPr anchor="t"/>
          <a:lstStyle>
            <a:lvl1pPr marL="0" indent="0" algn="ctr">
              <a:lnSpc>
                <a:spcPct val="100000"/>
              </a:lnSpc>
              <a:buFont typeface="+mj-lt"/>
              <a:buNone/>
              <a:defRPr sz="40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Data Visualization Title</a:t>
            </a:r>
          </a:p>
        </p:txBody>
      </p:sp>
      <p:sp>
        <p:nvSpPr>
          <p:cNvPr id="19" name="Chart Placeholder 18">
            <a:extLst>
              <a:ext uri="{FF2B5EF4-FFF2-40B4-BE49-F238E27FC236}">
                <a16:creationId xmlns:a16="http://schemas.microsoft.com/office/drawing/2014/main" id="{D4B19233-51A6-234C-A133-42B366536FAF}"/>
              </a:ext>
            </a:extLst>
          </p:cNvPr>
          <p:cNvSpPr>
            <a:spLocks noGrp="1"/>
          </p:cNvSpPr>
          <p:nvPr>
            <p:ph type="chart" sz="quarter" idx="18"/>
          </p:nvPr>
        </p:nvSpPr>
        <p:spPr>
          <a:xfrm>
            <a:off x="4663441" y="2003045"/>
            <a:ext cx="6690360" cy="3708400"/>
          </a:xfrm>
          <a:prstGeom prst="rect">
            <a:avLst/>
          </a:prstGeom>
          <a:solidFill>
            <a:schemeClr val="bg1"/>
          </a:solidFill>
        </p:spPr>
        <p:txBody>
          <a:bodyPr/>
          <a:lstStyle/>
          <a:p>
            <a:r>
              <a:rPr lang="en-US"/>
              <a:t>Click icon to add chart</a:t>
            </a:r>
            <a:endParaRPr lang="en-US" dirty="0"/>
          </a:p>
        </p:txBody>
      </p:sp>
      <p:sp>
        <p:nvSpPr>
          <p:cNvPr id="20" name="Text Placeholder 38">
            <a:extLst>
              <a:ext uri="{FF2B5EF4-FFF2-40B4-BE49-F238E27FC236}">
                <a16:creationId xmlns:a16="http://schemas.microsoft.com/office/drawing/2014/main" id="{25510B16-284A-CB4E-AD40-37E8A1AC5437}"/>
              </a:ext>
            </a:extLst>
          </p:cNvPr>
          <p:cNvSpPr>
            <a:spLocks noGrp="1"/>
          </p:cNvSpPr>
          <p:nvPr>
            <p:ph type="body" sz="quarter" idx="19" hasCustomPrompt="1"/>
          </p:nvPr>
        </p:nvSpPr>
        <p:spPr>
          <a:xfrm>
            <a:off x="711201" y="2003045"/>
            <a:ext cx="3799839" cy="3708398"/>
          </a:xfrm>
          <a:prstGeom prst="rect">
            <a:avLst/>
          </a:prstGeom>
        </p:spPr>
        <p:txBody>
          <a:bodyPr numCol="1" spcCol="0" anchor="t"/>
          <a:lstStyle>
            <a:lvl1pPr marL="0" marR="0" indent="0" algn="l" defTabSz="914400" rtl="0" eaLnBrk="1" fontAlgn="auto" latinLnBrk="0" hangingPunct="1">
              <a:lnSpc>
                <a:spcPct val="100000"/>
              </a:lnSpc>
              <a:spcBef>
                <a:spcPts val="1000"/>
              </a:spcBef>
              <a:spcAft>
                <a:spcPts val="0"/>
              </a:spcAft>
              <a:buClrTx/>
              <a:buSzTx/>
              <a:buFont typeface="+mj-lt"/>
              <a:buNone/>
              <a:tabLst/>
              <a:defRPr sz="20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dirty="0"/>
              <a:t>This is placeholder text. Type here the add your preferred message.</a:t>
            </a:r>
          </a:p>
        </p:txBody>
      </p:sp>
      <p:sp>
        <p:nvSpPr>
          <p:cNvPr id="21" name="Text Placeholder 38">
            <a:extLst>
              <a:ext uri="{FF2B5EF4-FFF2-40B4-BE49-F238E27FC236}">
                <a16:creationId xmlns:a16="http://schemas.microsoft.com/office/drawing/2014/main" id="{9243E2E4-9080-FA41-984A-68B5D88626D0}"/>
              </a:ext>
            </a:extLst>
          </p:cNvPr>
          <p:cNvSpPr>
            <a:spLocks noGrp="1"/>
          </p:cNvSpPr>
          <p:nvPr>
            <p:ph type="body" sz="quarter" idx="20" hasCustomPrompt="1"/>
          </p:nvPr>
        </p:nvSpPr>
        <p:spPr>
          <a:xfrm>
            <a:off x="711201" y="1224280"/>
            <a:ext cx="10642599" cy="461665"/>
          </a:xfrm>
          <a:prstGeom prst="rect">
            <a:avLst/>
          </a:prstGeom>
        </p:spPr>
        <p:txBody>
          <a:bodyPr anchor="t"/>
          <a:lstStyle>
            <a:lvl1pPr marL="0" indent="0" algn="ctr">
              <a:lnSpc>
                <a:spcPct val="100000"/>
              </a:lnSpc>
              <a:buFont typeface="+mj-lt"/>
              <a:buNone/>
              <a:defRPr sz="24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SUBTITLE</a:t>
            </a:r>
          </a:p>
        </p:txBody>
      </p:sp>
    </p:spTree>
    <p:extLst>
      <p:ext uri="{BB962C8B-B14F-4D97-AF65-F5344CB8AC3E}">
        <p14:creationId xmlns:p14="http://schemas.microsoft.com/office/powerpoint/2010/main" val="9103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B34E50-C619-1740-85D2-FD3AD4467021}"/>
              </a:ext>
            </a:extLst>
          </p:cNvPr>
          <p:cNvSpPr/>
          <p:nvPr userDrawn="1"/>
        </p:nvSpPr>
        <p:spPr>
          <a:xfrm>
            <a:off x="0" y="0"/>
            <a:ext cx="12192000" cy="6858000"/>
          </a:xfrm>
          <a:prstGeom prst="rect">
            <a:avLst/>
          </a:prstGeom>
          <a:gradFill>
            <a:gsLst>
              <a:gs pos="0">
                <a:schemeClr val="accent3"/>
              </a:gs>
              <a:gs pos="64000">
                <a:schemeClr val="accent4"/>
              </a:gs>
              <a:gs pos="74000">
                <a:schemeClr val="accent4"/>
              </a:gs>
              <a:gs pos="100000">
                <a:schemeClr val="accent3"/>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2789B6-889A-7244-BC80-1D52E39AB7A8}"/>
              </a:ext>
            </a:extLst>
          </p:cNvPr>
          <p:cNvPicPr>
            <a:picLocks noChangeAspect="1"/>
          </p:cNvPicPr>
          <p:nvPr userDrawn="1"/>
        </p:nvPicPr>
        <p:blipFill rotWithShape="1">
          <a:blip r:embed="rId2">
            <a:alphaModFix amt="5000"/>
          </a:blip>
          <a:srcRect l="1" r="38725" b="14481"/>
          <a:stretch/>
        </p:blipFill>
        <p:spPr>
          <a:xfrm>
            <a:off x="6990080" y="548640"/>
            <a:ext cx="5212080" cy="6309360"/>
          </a:xfrm>
          <a:prstGeom prst="rect">
            <a:avLst/>
          </a:prstGeom>
        </p:spPr>
      </p:pic>
      <p:sp>
        <p:nvSpPr>
          <p:cNvPr id="14" name="Text Placeholder 38">
            <a:extLst>
              <a:ext uri="{FF2B5EF4-FFF2-40B4-BE49-F238E27FC236}">
                <a16:creationId xmlns:a16="http://schemas.microsoft.com/office/drawing/2014/main" id="{51073505-EA9C-DE48-A580-9F5F9B1E27B0}"/>
              </a:ext>
            </a:extLst>
          </p:cNvPr>
          <p:cNvSpPr>
            <a:spLocks noGrp="1"/>
          </p:cNvSpPr>
          <p:nvPr>
            <p:ph type="body" sz="quarter" idx="17" hasCustomPrompt="1"/>
          </p:nvPr>
        </p:nvSpPr>
        <p:spPr>
          <a:xfrm>
            <a:off x="711201" y="1364502"/>
            <a:ext cx="10642599" cy="4751817"/>
          </a:xfrm>
          <a:prstGeom prst="rect">
            <a:avLst/>
          </a:prstGeom>
        </p:spPr>
        <p:txBody>
          <a:bodyPr anchor="ctr"/>
          <a:lstStyle>
            <a:lvl1pPr marL="0" indent="0" algn="ctr">
              <a:lnSpc>
                <a:spcPct val="100000"/>
              </a:lnSpc>
              <a:buFont typeface="+mj-lt"/>
              <a:buNone/>
              <a:defRPr sz="60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Big Idea Title</a:t>
            </a:r>
          </a:p>
        </p:txBody>
      </p:sp>
      <p:pic>
        <p:nvPicPr>
          <p:cNvPr id="15" name="Picture 14">
            <a:extLst>
              <a:ext uri="{FF2B5EF4-FFF2-40B4-BE49-F238E27FC236}">
                <a16:creationId xmlns:a16="http://schemas.microsoft.com/office/drawing/2014/main" id="{FC6C1947-C16B-984E-9C99-A5FB61C131B8}"/>
              </a:ext>
            </a:extLst>
          </p:cNvPr>
          <p:cNvPicPr>
            <a:picLocks noChangeAspect="1"/>
          </p:cNvPicPr>
          <p:nvPr userDrawn="1"/>
        </p:nvPicPr>
        <p:blipFill>
          <a:blip r:embed="rId3"/>
          <a:stretch>
            <a:fillRect/>
          </a:stretch>
        </p:blipFill>
        <p:spPr>
          <a:xfrm>
            <a:off x="4716486" y="490328"/>
            <a:ext cx="2632027" cy="874175"/>
          </a:xfrm>
          <a:prstGeom prst="rect">
            <a:avLst/>
          </a:prstGeom>
        </p:spPr>
      </p:pic>
    </p:spTree>
    <p:extLst>
      <p:ext uri="{BB962C8B-B14F-4D97-AF65-F5344CB8AC3E}">
        <p14:creationId xmlns:p14="http://schemas.microsoft.com/office/powerpoint/2010/main" val="143215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 Map">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6EDE19C-DB52-F94D-B14F-DFF05860C74B}"/>
              </a:ext>
            </a:extLst>
          </p:cNvPr>
          <p:cNvSpPr/>
          <p:nvPr userDrawn="1"/>
        </p:nvSpPr>
        <p:spPr>
          <a:xfrm>
            <a:off x="0" y="0"/>
            <a:ext cx="12192000" cy="6858000"/>
          </a:xfrm>
          <a:prstGeom prst="rect">
            <a:avLst/>
          </a:prstGeom>
          <a:gradFill>
            <a:gsLst>
              <a:gs pos="0">
                <a:schemeClr val="accent4">
                  <a:lumMod val="40000"/>
                  <a:lumOff val="60000"/>
                </a:schemeClr>
              </a:gs>
              <a:gs pos="100000">
                <a:schemeClr val="accent4">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9CFC48A-DD3A-4A47-B0DE-3E06F4A6E9CA}"/>
              </a:ext>
            </a:extLst>
          </p:cNvPr>
          <p:cNvPicPr>
            <a:picLocks noChangeAspect="1"/>
          </p:cNvPicPr>
          <p:nvPr userDrawn="1"/>
        </p:nvPicPr>
        <p:blipFill>
          <a:blip r:embed="rId2"/>
          <a:stretch>
            <a:fillRect/>
          </a:stretch>
        </p:blipFill>
        <p:spPr>
          <a:xfrm>
            <a:off x="1686525" y="1933955"/>
            <a:ext cx="7972494" cy="3563035"/>
          </a:xfrm>
          <a:prstGeom prst="rect">
            <a:avLst/>
          </a:prstGeom>
        </p:spPr>
      </p:pic>
      <p:sp>
        <p:nvSpPr>
          <p:cNvPr id="15" name="Text Placeholder 38">
            <a:extLst>
              <a:ext uri="{FF2B5EF4-FFF2-40B4-BE49-F238E27FC236}">
                <a16:creationId xmlns:a16="http://schemas.microsoft.com/office/drawing/2014/main" id="{EDF8D021-73C9-F74D-B8CE-D12ACB575C2A}"/>
              </a:ext>
            </a:extLst>
          </p:cNvPr>
          <p:cNvSpPr>
            <a:spLocks noGrp="1"/>
          </p:cNvSpPr>
          <p:nvPr>
            <p:ph type="body" sz="quarter" idx="17" hasCustomPrompt="1"/>
          </p:nvPr>
        </p:nvSpPr>
        <p:spPr>
          <a:xfrm>
            <a:off x="711201" y="514605"/>
            <a:ext cx="10642599" cy="709675"/>
          </a:xfrm>
          <a:prstGeom prst="rect">
            <a:avLst/>
          </a:prstGeom>
        </p:spPr>
        <p:txBody>
          <a:bodyPr anchor="t"/>
          <a:lstStyle>
            <a:lvl1pPr marL="0" indent="0" algn="l">
              <a:lnSpc>
                <a:spcPct val="100000"/>
              </a:lnSpc>
              <a:buFont typeface="+mj-lt"/>
              <a:buNone/>
              <a:defRPr sz="4000" b="1" i="0">
                <a:solidFill>
                  <a:schemeClr val="accent3"/>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MAP TITLE</a:t>
            </a:r>
          </a:p>
        </p:txBody>
      </p:sp>
      <p:sp>
        <p:nvSpPr>
          <p:cNvPr id="16" name="Text Placeholder 38">
            <a:extLst>
              <a:ext uri="{FF2B5EF4-FFF2-40B4-BE49-F238E27FC236}">
                <a16:creationId xmlns:a16="http://schemas.microsoft.com/office/drawing/2014/main" id="{A66AF686-7EDC-8C4D-ABB9-3DA971EB60B5}"/>
              </a:ext>
            </a:extLst>
          </p:cNvPr>
          <p:cNvSpPr>
            <a:spLocks noGrp="1"/>
          </p:cNvSpPr>
          <p:nvPr>
            <p:ph type="body" sz="quarter" idx="18" hasCustomPrompt="1"/>
          </p:nvPr>
        </p:nvSpPr>
        <p:spPr>
          <a:xfrm>
            <a:off x="711201" y="1224280"/>
            <a:ext cx="10642599" cy="461665"/>
          </a:xfrm>
          <a:prstGeom prst="rect">
            <a:avLst/>
          </a:prstGeom>
        </p:spPr>
        <p:txBody>
          <a:bodyPr anchor="t"/>
          <a:lstStyle>
            <a:lvl1pPr marL="0" indent="0" algn="l">
              <a:lnSpc>
                <a:spcPct val="100000"/>
              </a:lnSpc>
              <a:buFont typeface="+mj-lt"/>
              <a:buNone/>
              <a:defRPr sz="2400" b="0" i="0">
                <a:solidFill>
                  <a:schemeClr val="accent3"/>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MAP SUBTITLE</a:t>
            </a:r>
          </a:p>
        </p:txBody>
      </p:sp>
      <p:pic>
        <p:nvPicPr>
          <p:cNvPr id="22" name="Picture 21">
            <a:extLst>
              <a:ext uri="{FF2B5EF4-FFF2-40B4-BE49-F238E27FC236}">
                <a16:creationId xmlns:a16="http://schemas.microsoft.com/office/drawing/2014/main" id="{181C0A15-E1BB-3D4B-B7E4-37BAA4A3C00F}"/>
              </a:ext>
            </a:extLst>
          </p:cNvPr>
          <p:cNvPicPr>
            <a:picLocks noChangeAspect="1"/>
          </p:cNvPicPr>
          <p:nvPr userDrawn="1"/>
        </p:nvPicPr>
        <p:blipFill rotWithShape="1">
          <a:blip r:embed="rId3">
            <a:alphaModFix amt="5000"/>
          </a:blip>
          <a:srcRect t="13" r="39073" b="14953"/>
          <a:stretch/>
        </p:blipFill>
        <p:spPr>
          <a:xfrm>
            <a:off x="6969760" y="539496"/>
            <a:ext cx="5212080" cy="6309360"/>
          </a:xfrm>
          <a:prstGeom prst="rect">
            <a:avLst/>
          </a:prstGeom>
        </p:spPr>
      </p:pic>
    </p:spTree>
    <p:extLst>
      <p:ext uri="{BB962C8B-B14F-4D97-AF65-F5344CB8AC3E}">
        <p14:creationId xmlns:p14="http://schemas.microsoft.com/office/powerpoint/2010/main" val="2668300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7A9039-2C6D-1F4A-9546-BB5E5F0F9F7E}"/>
              </a:ext>
            </a:extLst>
          </p:cNvPr>
          <p:cNvSpPr/>
          <p:nvPr userDrawn="1"/>
        </p:nvSpPr>
        <p:spPr>
          <a:xfrm>
            <a:off x="0" y="0"/>
            <a:ext cx="12192000" cy="6858000"/>
          </a:xfrm>
          <a:prstGeom prst="rect">
            <a:avLst/>
          </a:prstGeom>
          <a:gradFill>
            <a:gsLst>
              <a:gs pos="0">
                <a:schemeClr val="accent4"/>
              </a:gs>
              <a:gs pos="74000">
                <a:schemeClr val="accent1"/>
              </a:gs>
              <a:gs pos="83000">
                <a:schemeClr val="accent1"/>
              </a:gs>
              <a:gs pos="100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8">
            <a:extLst>
              <a:ext uri="{FF2B5EF4-FFF2-40B4-BE49-F238E27FC236}">
                <a16:creationId xmlns:a16="http://schemas.microsoft.com/office/drawing/2014/main" id="{D7FE3849-A5A1-8E4D-8184-AFDA8A946021}"/>
              </a:ext>
            </a:extLst>
          </p:cNvPr>
          <p:cNvSpPr>
            <a:spLocks noGrp="1"/>
          </p:cNvSpPr>
          <p:nvPr>
            <p:ph type="body" sz="quarter" idx="17" hasCustomPrompt="1"/>
          </p:nvPr>
        </p:nvSpPr>
        <p:spPr>
          <a:xfrm>
            <a:off x="711201" y="1364503"/>
            <a:ext cx="10642599" cy="4325098"/>
          </a:xfrm>
          <a:prstGeom prst="rect">
            <a:avLst/>
          </a:prstGeom>
        </p:spPr>
        <p:txBody>
          <a:bodyPr anchor="ctr"/>
          <a:lstStyle>
            <a:lvl1pPr marL="0" indent="0" algn="ctr">
              <a:lnSpc>
                <a:spcPct val="100000"/>
              </a:lnSpc>
              <a:buFont typeface="+mj-lt"/>
              <a:buNone/>
              <a:defRPr sz="60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ANY QUESTIONS TITLE?</a:t>
            </a:r>
          </a:p>
        </p:txBody>
      </p:sp>
      <p:pic>
        <p:nvPicPr>
          <p:cNvPr id="14" name="Picture 13">
            <a:extLst>
              <a:ext uri="{FF2B5EF4-FFF2-40B4-BE49-F238E27FC236}">
                <a16:creationId xmlns:a16="http://schemas.microsoft.com/office/drawing/2014/main" id="{098EAF79-D034-3945-B72B-8F0922EAB085}"/>
              </a:ext>
            </a:extLst>
          </p:cNvPr>
          <p:cNvPicPr>
            <a:picLocks noChangeAspect="1"/>
          </p:cNvPicPr>
          <p:nvPr userDrawn="1"/>
        </p:nvPicPr>
        <p:blipFill>
          <a:blip r:embed="rId2"/>
          <a:stretch>
            <a:fillRect/>
          </a:stretch>
        </p:blipFill>
        <p:spPr>
          <a:xfrm>
            <a:off x="4716486" y="490328"/>
            <a:ext cx="2632027" cy="874175"/>
          </a:xfrm>
          <a:prstGeom prst="rect">
            <a:avLst/>
          </a:prstGeom>
        </p:spPr>
      </p:pic>
    </p:spTree>
    <p:extLst>
      <p:ext uri="{BB962C8B-B14F-4D97-AF65-F5344CB8AC3E}">
        <p14:creationId xmlns:p14="http://schemas.microsoft.com/office/powerpoint/2010/main" val="298578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CFFD70B-E1FF-3040-AEB0-5C5EF8E59C57}"/>
              </a:ext>
            </a:extLst>
          </p:cNvPr>
          <p:cNvPicPr>
            <a:picLocks noChangeAspect="1"/>
          </p:cNvPicPr>
          <p:nvPr userDrawn="1"/>
        </p:nvPicPr>
        <p:blipFill rotWithShape="1">
          <a:blip r:embed="rId2">
            <a:alphaModFix amt="5000"/>
          </a:blip>
          <a:srcRect t="13" r="39073" b="14953"/>
          <a:stretch/>
        </p:blipFill>
        <p:spPr>
          <a:xfrm>
            <a:off x="6969760" y="539496"/>
            <a:ext cx="5212080" cy="6309360"/>
          </a:xfrm>
          <a:prstGeom prst="rect">
            <a:avLst/>
          </a:prstGeom>
        </p:spPr>
      </p:pic>
      <p:sp>
        <p:nvSpPr>
          <p:cNvPr id="7" name="Rectangle 6">
            <a:extLst>
              <a:ext uri="{FF2B5EF4-FFF2-40B4-BE49-F238E27FC236}">
                <a16:creationId xmlns:a16="http://schemas.microsoft.com/office/drawing/2014/main" id="{10BDE06B-13D0-A241-89D6-841423935D9C}"/>
              </a:ext>
            </a:extLst>
          </p:cNvPr>
          <p:cNvSpPr/>
          <p:nvPr userDrawn="1"/>
        </p:nvSpPr>
        <p:spPr>
          <a:xfrm>
            <a:off x="0" y="0"/>
            <a:ext cx="4999383" cy="6858000"/>
          </a:xfrm>
          <a:prstGeom prst="rect">
            <a:avLst/>
          </a:prstGeom>
          <a:gradFill>
            <a:gsLst>
              <a:gs pos="0">
                <a:schemeClr val="accent4">
                  <a:lumMod val="20000"/>
                  <a:lumOff val="80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54AA4B4-3B82-134F-A5CF-392E58AF585C}"/>
              </a:ext>
            </a:extLst>
          </p:cNvPr>
          <p:cNvPicPr>
            <a:picLocks noChangeAspect="1"/>
          </p:cNvPicPr>
          <p:nvPr userDrawn="1"/>
        </p:nvPicPr>
        <p:blipFill>
          <a:blip r:embed="rId3"/>
          <a:stretch>
            <a:fillRect/>
          </a:stretch>
        </p:blipFill>
        <p:spPr>
          <a:xfrm>
            <a:off x="838200" y="6324600"/>
            <a:ext cx="1833880" cy="308814"/>
          </a:xfrm>
          <a:prstGeom prst="rect">
            <a:avLst/>
          </a:prstGeom>
        </p:spPr>
      </p:pic>
      <p:sp>
        <p:nvSpPr>
          <p:cNvPr id="25" name="Title 24">
            <a:extLst>
              <a:ext uri="{FF2B5EF4-FFF2-40B4-BE49-F238E27FC236}">
                <a16:creationId xmlns:a16="http://schemas.microsoft.com/office/drawing/2014/main" id="{CF4F2D41-717A-A94A-BF04-4D153E530C1E}"/>
              </a:ext>
            </a:extLst>
          </p:cNvPr>
          <p:cNvSpPr>
            <a:spLocks noGrp="1"/>
          </p:cNvSpPr>
          <p:nvPr>
            <p:ph type="title" hasCustomPrompt="1"/>
          </p:nvPr>
        </p:nvSpPr>
        <p:spPr>
          <a:xfrm>
            <a:off x="5347252" y="600787"/>
            <a:ext cx="6006548" cy="557683"/>
          </a:xfrm>
          <a:prstGeom prst="rect">
            <a:avLst/>
          </a:prstGeom>
        </p:spPr>
        <p:txBody>
          <a:bodyPr/>
          <a:lstStyle>
            <a:lvl1pPr>
              <a:defRPr sz="4000" b="1" i="0">
                <a:solidFill>
                  <a:schemeClr val="accent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Greetings Title</a:t>
            </a:r>
          </a:p>
        </p:txBody>
      </p:sp>
      <p:sp>
        <p:nvSpPr>
          <p:cNvPr id="40" name="Picture Placeholder 39">
            <a:extLst>
              <a:ext uri="{FF2B5EF4-FFF2-40B4-BE49-F238E27FC236}">
                <a16:creationId xmlns:a16="http://schemas.microsoft.com/office/drawing/2014/main" id="{6B776387-BC6B-1C4E-A6FE-BD58587886E8}"/>
              </a:ext>
            </a:extLst>
          </p:cNvPr>
          <p:cNvSpPr>
            <a:spLocks noGrp="1"/>
          </p:cNvSpPr>
          <p:nvPr>
            <p:ph type="pic" sz="quarter" idx="16"/>
          </p:nvPr>
        </p:nvSpPr>
        <p:spPr>
          <a:xfrm>
            <a:off x="1237628" y="2130770"/>
            <a:ext cx="2524125" cy="2524125"/>
          </a:xfrm>
          <a:prstGeom prst="ellipse">
            <a:avLst/>
          </a:prstGeom>
          <a:effectLst>
            <a:outerShdw blurRad="152400" dist="103559" dir="5400000" sx="90000" sy="-19000" rotWithShape="0">
              <a:schemeClr val="accent1">
                <a:alpha val="15000"/>
              </a:schemeClr>
            </a:outerShdw>
          </a:effectLst>
        </p:spPr>
        <p:txBody>
          <a:bodyPr/>
          <a:lstStyle/>
          <a:p>
            <a:r>
              <a:rPr lang="en-US"/>
              <a:t>Click icon to add picture</a:t>
            </a:r>
          </a:p>
        </p:txBody>
      </p:sp>
      <p:sp>
        <p:nvSpPr>
          <p:cNvPr id="6" name="Slide Number Placeholder 5">
            <a:extLst>
              <a:ext uri="{FF2B5EF4-FFF2-40B4-BE49-F238E27FC236}">
                <a16:creationId xmlns:a16="http://schemas.microsoft.com/office/drawing/2014/main" id="{4F62CAB4-9FC8-994C-98EF-62BF5FAABAD1}"/>
              </a:ext>
            </a:extLst>
          </p:cNvPr>
          <p:cNvSpPr>
            <a:spLocks noGrp="1"/>
          </p:cNvSpPr>
          <p:nvPr>
            <p:ph type="sldNum" sz="quarter" idx="12"/>
          </p:nvPr>
        </p:nvSpPr>
        <p:spPr>
          <a:xfrm>
            <a:off x="8610600" y="6203950"/>
            <a:ext cx="2743200" cy="365125"/>
          </a:xfrm>
        </p:spPr>
        <p:txBody>
          <a:bodyPr/>
          <a:lstStyle>
            <a:lvl1pPr>
              <a:defRPr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fld id="{2B3341AA-2A96-734D-9307-CCFBB102CF69}" type="slidenum">
              <a:rPr lang="en-US" smtClean="0"/>
              <a:pPr/>
              <a:t>‹#›</a:t>
            </a:fld>
            <a:endParaRPr lang="en-US" dirty="0"/>
          </a:p>
        </p:txBody>
      </p:sp>
      <p:sp>
        <p:nvSpPr>
          <p:cNvPr id="3" name="Text Placeholder 2">
            <a:extLst>
              <a:ext uri="{FF2B5EF4-FFF2-40B4-BE49-F238E27FC236}">
                <a16:creationId xmlns:a16="http://schemas.microsoft.com/office/drawing/2014/main" id="{A023A780-80A6-3148-9700-F51ADC7B995F}"/>
              </a:ext>
            </a:extLst>
          </p:cNvPr>
          <p:cNvSpPr>
            <a:spLocks noGrp="1"/>
          </p:cNvSpPr>
          <p:nvPr>
            <p:ph type="body" sz="quarter" idx="17" hasCustomPrompt="1"/>
          </p:nvPr>
        </p:nvSpPr>
        <p:spPr>
          <a:xfrm>
            <a:off x="5346700" y="1260475"/>
            <a:ext cx="6007100" cy="557683"/>
          </a:xfrm>
          <a:prstGeom prst="rect">
            <a:avLst/>
          </a:prstGeom>
        </p:spPr>
        <p:txBody>
          <a:bodyPr/>
          <a:lstStyle>
            <a:lvl1pPr marL="0" indent="0">
              <a:buNone/>
              <a:defRPr b="0" i="1">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Name</a:t>
            </a:r>
          </a:p>
        </p:txBody>
      </p:sp>
      <p:sp>
        <p:nvSpPr>
          <p:cNvPr id="5" name="Text Placeholder 4">
            <a:extLst>
              <a:ext uri="{FF2B5EF4-FFF2-40B4-BE49-F238E27FC236}">
                <a16:creationId xmlns:a16="http://schemas.microsoft.com/office/drawing/2014/main" id="{1D30A207-56C1-FE44-AEF9-30573E5A1881}"/>
              </a:ext>
            </a:extLst>
          </p:cNvPr>
          <p:cNvSpPr>
            <a:spLocks noGrp="1"/>
          </p:cNvSpPr>
          <p:nvPr>
            <p:ph type="body" sz="quarter" idx="18" hasCustomPrompt="1"/>
          </p:nvPr>
        </p:nvSpPr>
        <p:spPr>
          <a:xfrm>
            <a:off x="5346700" y="1980565"/>
            <a:ext cx="6007100" cy="3698875"/>
          </a:xfrm>
          <a:prstGeom prst="rect">
            <a:avLst/>
          </a:prstGeom>
        </p:spPr>
        <p:txBody>
          <a:bodyPr/>
          <a:lstStyle>
            <a:lvl1pPr marL="0" indent="0">
              <a:buNone/>
              <a:defRPr sz="1800" b="0" i="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This is placeholder text.</a:t>
            </a:r>
          </a:p>
        </p:txBody>
      </p:sp>
    </p:spTree>
    <p:extLst>
      <p:ext uri="{BB962C8B-B14F-4D97-AF65-F5344CB8AC3E}">
        <p14:creationId xmlns:p14="http://schemas.microsoft.com/office/powerpoint/2010/main" val="3480542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ple Present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DE06B-13D0-A241-89D6-841423935D9C}"/>
              </a:ext>
            </a:extLst>
          </p:cNvPr>
          <p:cNvSpPr/>
          <p:nvPr userDrawn="1"/>
        </p:nvSpPr>
        <p:spPr>
          <a:xfrm>
            <a:off x="0" y="0"/>
            <a:ext cx="12202160" cy="6858000"/>
          </a:xfrm>
          <a:prstGeom prst="rect">
            <a:avLst/>
          </a:prstGeom>
          <a:gradFill>
            <a:gsLst>
              <a:gs pos="0">
                <a:schemeClr val="accent4">
                  <a:lumMod val="20000"/>
                  <a:lumOff val="80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42B3890F-A4B0-8348-9DAF-773F6DA213B5}"/>
              </a:ext>
            </a:extLst>
          </p:cNvPr>
          <p:cNvPicPr>
            <a:picLocks noChangeAspect="1"/>
          </p:cNvPicPr>
          <p:nvPr userDrawn="1"/>
        </p:nvPicPr>
        <p:blipFill rotWithShape="1">
          <a:blip r:embed="rId2">
            <a:alphaModFix amt="20000"/>
          </a:blip>
          <a:srcRect l="1" r="38725" b="14481"/>
          <a:stretch/>
        </p:blipFill>
        <p:spPr>
          <a:xfrm>
            <a:off x="6990080" y="548640"/>
            <a:ext cx="5212080" cy="6309360"/>
          </a:xfrm>
          <a:prstGeom prst="rect">
            <a:avLst/>
          </a:prstGeom>
        </p:spPr>
      </p:pic>
      <p:sp>
        <p:nvSpPr>
          <p:cNvPr id="37" name="Picture Placeholder 39">
            <a:extLst>
              <a:ext uri="{FF2B5EF4-FFF2-40B4-BE49-F238E27FC236}">
                <a16:creationId xmlns:a16="http://schemas.microsoft.com/office/drawing/2014/main" id="{8A5BC01F-92FE-AB4C-B268-0BB38C79A792}"/>
              </a:ext>
            </a:extLst>
          </p:cNvPr>
          <p:cNvSpPr>
            <a:spLocks noGrp="1"/>
          </p:cNvSpPr>
          <p:nvPr>
            <p:ph type="pic" sz="quarter" idx="25"/>
          </p:nvPr>
        </p:nvSpPr>
        <p:spPr>
          <a:xfrm>
            <a:off x="4837355" y="1475685"/>
            <a:ext cx="2524125" cy="2524125"/>
          </a:xfrm>
          <a:prstGeom prst="ellipse">
            <a:avLst/>
          </a:prstGeom>
          <a:effectLst>
            <a:outerShdw blurRad="152400" dist="45213" dir="5400000" sx="90000" sy="-19000" rotWithShape="0">
              <a:schemeClr val="accent1">
                <a:alpha val="15000"/>
              </a:schemeClr>
            </a:outerShdw>
          </a:effectLst>
        </p:spPr>
        <p:txBody>
          <a:bodyPr/>
          <a:lstStyle/>
          <a:p>
            <a:r>
              <a:rPr lang="en-US"/>
              <a:t>Click icon to add picture</a:t>
            </a:r>
            <a:endParaRPr lang="en-US" dirty="0"/>
          </a:p>
        </p:txBody>
      </p:sp>
      <p:sp>
        <p:nvSpPr>
          <p:cNvPr id="38" name="Picture Placeholder 39">
            <a:extLst>
              <a:ext uri="{FF2B5EF4-FFF2-40B4-BE49-F238E27FC236}">
                <a16:creationId xmlns:a16="http://schemas.microsoft.com/office/drawing/2014/main" id="{6A7C0BD6-4F01-A04F-BF5F-A590B6A30ADF}"/>
              </a:ext>
            </a:extLst>
          </p:cNvPr>
          <p:cNvSpPr>
            <a:spLocks noGrp="1"/>
          </p:cNvSpPr>
          <p:nvPr>
            <p:ph type="pic" sz="quarter" idx="26"/>
          </p:nvPr>
        </p:nvSpPr>
        <p:spPr>
          <a:xfrm>
            <a:off x="8494955" y="1475685"/>
            <a:ext cx="2524125" cy="2524125"/>
          </a:xfrm>
          <a:prstGeom prst="ellipse">
            <a:avLst/>
          </a:prstGeom>
          <a:effectLst>
            <a:outerShdw blurRad="152400" dist="45213" dir="5400000" sx="90000" sy="-19000" rotWithShape="0">
              <a:schemeClr val="accent1">
                <a:alpha val="15000"/>
              </a:schemeClr>
            </a:outerShdw>
          </a:effectLst>
        </p:spPr>
        <p:txBody>
          <a:bodyPr/>
          <a:lstStyle/>
          <a:p>
            <a:r>
              <a:rPr lang="en-US"/>
              <a:t>Click icon to add picture</a:t>
            </a:r>
            <a:endParaRPr lang="en-US" dirty="0"/>
          </a:p>
        </p:txBody>
      </p:sp>
      <p:pic>
        <p:nvPicPr>
          <p:cNvPr id="17" name="Picture 16">
            <a:extLst>
              <a:ext uri="{FF2B5EF4-FFF2-40B4-BE49-F238E27FC236}">
                <a16:creationId xmlns:a16="http://schemas.microsoft.com/office/drawing/2014/main" id="{A54AA4B4-3B82-134F-A5CF-392E58AF585C}"/>
              </a:ext>
            </a:extLst>
          </p:cNvPr>
          <p:cNvPicPr>
            <a:picLocks noChangeAspect="1"/>
          </p:cNvPicPr>
          <p:nvPr userDrawn="1"/>
        </p:nvPicPr>
        <p:blipFill>
          <a:blip r:embed="rId3"/>
          <a:stretch>
            <a:fillRect/>
          </a:stretch>
        </p:blipFill>
        <p:spPr>
          <a:xfrm>
            <a:off x="838200" y="6324600"/>
            <a:ext cx="1833880" cy="308814"/>
          </a:xfrm>
          <a:prstGeom prst="rect">
            <a:avLst/>
          </a:prstGeom>
        </p:spPr>
      </p:pic>
      <p:sp>
        <p:nvSpPr>
          <p:cNvPr id="12" name="Title 24">
            <a:extLst>
              <a:ext uri="{FF2B5EF4-FFF2-40B4-BE49-F238E27FC236}">
                <a16:creationId xmlns:a16="http://schemas.microsoft.com/office/drawing/2014/main" id="{60A4B5B4-10F6-E34C-9C39-2FF142375BB2}"/>
              </a:ext>
            </a:extLst>
          </p:cNvPr>
          <p:cNvSpPr>
            <a:spLocks noGrp="1"/>
          </p:cNvSpPr>
          <p:nvPr>
            <p:ph type="title" hasCustomPrompt="1"/>
          </p:nvPr>
        </p:nvSpPr>
        <p:spPr>
          <a:xfrm>
            <a:off x="1260575" y="751697"/>
            <a:ext cx="2478230" cy="557683"/>
          </a:xfrm>
          <a:prstGeom prst="rect">
            <a:avLst/>
          </a:prstGeom>
        </p:spPr>
        <p:txBody>
          <a:bodyPr anchor="ctr"/>
          <a:lstStyle>
            <a:lvl1pPr algn="ctr">
              <a:defRPr sz="2800" b="1" i="0">
                <a:solidFill>
                  <a:schemeClr val="accent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Name</a:t>
            </a:r>
          </a:p>
        </p:txBody>
      </p:sp>
      <p:sp>
        <p:nvSpPr>
          <p:cNvPr id="3" name="Text Placeholder 2">
            <a:extLst>
              <a:ext uri="{FF2B5EF4-FFF2-40B4-BE49-F238E27FC236}">
                <a16:creationId xmlns:a16="http://schemas.microsoft.com/office/drawing/2014/main" id="{DBD3CD2F-8AE7-7E41-8EB0-B8AB0291B0CE}"/>
              </a:ext>
            </a:extLst>
          </p:cNvPr>
          <p:cNvSpPr>
            <a:spLocks noGrp="1"/>
          </p:cNvSpPr>
          <p:nvPr>
            <p:ph type="body" sz="quarter" idx="10" hasCustomPrompt="1"/>
          </p:nvPr>
        </p:nvSpPr>
        <p:spPr>
          <a:xfrm>
            <a:off x="4851805" y="751697"/>
            <a:ext cx="2478230" cy="557991"/>
          </a:xfrm>
          <a:prstGeom prst="rect">
            <a:avLst/>
          </a:prstGeom>
        </p:spPr>
        <p:txBody>
          <a:bodyPr/>
          <a:lstStyle>
            <a:lvl1pPr marL="0" indent="0" algn="ctr">
              <a:buNone/>
              <a:defRPr b="1" i="0">
                <a:solidFill>
                  <a:schemeClr val="accent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Name</a:t>
            </a:r>
          </a:p>
        </p:txBody>
      </p:sp>
      <p:sp>
        <p:nvSpPr>
          <p:cNvPr id="23" name="Text Placeholder 2">
            <a:extLst>
              <a:ext uri="{FF2B5EF4-FFF2-40B4-BE49-F238E27FC236}">
                <a16:creationId xmlns:a16="http://schemas.microsoft.com/office/drawing/2014/main" id="{D10FECE1-1E54-B44D-BD61-B460EC542A97}"/>
              </a:ext>
            </a:extLst>
          </p:cNvPr>
          <p:cNvSpPr>
            <a:spLocks noGrp="1"/>
          </p:cNvSpPr>
          <p:nvPr>
            <p:ph type="body" sz="quarter" idx="11" hasCustomPrompt="1"/>
          </p:nvPr>
        </p:nvSpPr>
        <p:spPr>
          <a:xfrm>
            <a:off x="8516822" y="771720"/>
            <a:ext cx="2478230" cy="557991"/>
          </a:xfrm>
          <a:prstGeom prst="rect">
            <a:avLst/>
          </a:prstGeom>
        </p:spPr>
        <p:txBody>
          <a:bodyPr/>
          <a:lstStyle>
            <a:lvl1pPr marL="0" indent="0" algn="ctr">
              <a:buNone/>
              <a:defRPr b="1" i="0">
                <a:solidFill>
                  <a:schemeClr val="accent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Name</a:t>
            </a:r>
          </a:p>
        </p:txBody>
      </p:sp>
      <p:sp>
        <p:nvSpPr>
          <p:cNvPr id="26" name="Text Placeholder 38">
            <a:extLst>
              <a:ext uri="{FF2B5EF4-FFF2-40B4-BE49-F238E27FC236}">
                <a16:creationId xmlns:a16="http://schemas.microsoft.com/office/drawing/2014/main" id="{2E8EEE2F-7426-8142-8C9A-9C09F91120C1}"/>
              </a:ext>
            </a:extLst>
          </p:cNvPr>
          <p:cNvSpPr>
            <a:spLocks noGrp="1"/>
          </p:cNvSpPr>
          <p:nvPr>
            <p:ph type="body" sz="quarter" idx="19" hasCustomPrompt="1"/>
          </p:nvPr>
        </p:nvSpPr>
        <p:spPr>
          <a:xfrm>
            <a:off x="1186787" y="4370521"/>
            <a:ext cx="2570075" cy="1666525"/>
          </a:xfrm>
          <a:prstGeom prst="rect">
            <a:avLst/>
          </a:prstGeom>
        </p:spPr>
        <p:txBody>
          <a:bodyPr numCol="1" spcCol="0" anchor="t"/>
          <a:lstStyle>
            <a:lvl1pPr marL="0" marR="0" indent="0" algn="ctr" defTabSz="914400" rtl="0" eaLnBrk="1" fontAlgn="auto" latinLnBrk="0" hangingPunct="1">
              <a:lnSpc>
                <a:spcPct val="100000"/>
              </a:lnSpc>
              <a:spcBef>
                <a:spcPts val="1000"/>
              </a:spcBef>
              <a:spcAft>
                <a:spcPts val="0"/>
              </a:spcAft>
              <a:buClrTx/>
              <a:buSzTx/>
              <a:buFont typeface="+mj-lt"/>
              <a:buNone/>
              <a:tabLst/>
              <a:defRPr sz="16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dirty="0"/>
              <a:t>This is placeholder text. Type here the add your preferred message.</a:t>
            </a:r>
          </a:p>
        </p:txBody>
      </p:sp>
      <p:sp>
        <p:nvSpPr>
          <p:cNvPr id="27" name="Text Placeholder 38">
            <a:extLst>
              <a:ext uri="{FF2B5EF4-FFF2-40B4-BE49-F238E27FC236}">
                <a16:creationId xmlns:a16="http://schemas.microsoft.com/office/drawing/2014/main" id="{022AED1F-C12C-324B-B965-FAFCEB4A2BC6}"/>
              </a:ext>
            </a:extLst>
          </p:cNvPr>
          <p:cNvSpPr>
            <a:spLocks noGrp="1"/>
          </p:cNvSpPr>
          <p:nvPr>
            <p:ph type="body" sz="quarter" idx="20" hasCustomPrompt="1"/>
          </p:nvPr>
        </p:nvSpPr>
        <p:spPr>
          <a:xfrm>
            <a:off x="4851804" y="4370521"/>
            <a:ext cx="2478230" cy="1666525"/>
          </a:xfrm>
          <a:prstGeom prst="rect">
            <a:avLst/>
          </a:prstGeom>
        </p:spPr>
        <p:txBody>
          <a:bodyPr numCol="1" spcCol="0" anchor="t"/>
          <a:lstStyle>
            <a:lvl1pPr marL="0" marR="0" indent="0" algn="ctr" defTabSz="914400" rtl="0" eaLnBrk="1" fontAlgn="auto" latinLnBrk="0" hangingPunct="1">
              <a:lnSpc>
                <a:spcPct val="100000"/>
              </a:lnSpc>
              <a:spcBef>
                <a:spcPts val="1000"/>
              </a:spcBef>
              <a:spcAft>
                <a:spcPts val="0"/>
              </a:spcAft>
              <a:buClrTx/>
              <a:buSzTx/>
              <a:buFont typeface="+mj-lt"/>
              <a:buNone/>
              <a:tabLst/>
              <a:defRPr sz="16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dirty="0"/>
              <a:t>This is placeholder text. Type here the add your preferred message.</a:t>
            </a:r>
          </a:p>
        </p:txBody>
      </p:sp>
      <p:sp>
        <p:nvSpPr>
          <p:cNvPr id="29" name="Text Placeholder 38">
            <a:extLst>
              <a:ext uri="{FF2B5EF4-FFF2-40B4-BE49-F238E27FC236}">
                <a16:creationId xmlns:a16="http://schemas.microsoft.com/office/drawing/2014/main" id="{3416B15F-E3BC-1C49-9115-EADA2E3ED7FA}"/>
              </a:ext>
            </a:extLst>
          </p:cNvPr>
          <p:cNvSpPr>
            <a:spLocks noGrp="1"/>
          </p:cNvSpPr>
          <p:nvPr>
            <p:ph type="body" sz="quarter" idx="21" hasCustomPrompt="1"/>
          </p:nvPr>
        </p:nvSpPr>
        <p:spPr>
          <a:xfrm>
            <a:off x="8516822" y="4370521"/>
            <a:ext cx="2478230" cy="1666525"/>
          </a:xfrm>
          <a:prstGeom prst="rect">
            <a:avLst/>
          </a:prstGeom>
        </p:spPr>
        <p:txBody>
          <a:bodyPr numCol="1" spcCol="0" anchor="t"/>
          <a:lstStyle>
            <a:lvl1pPr marL="0" marR="0" indent="0" algn="ctr" defTabSz="914400" rtl="0" eaLnBrk="1" fontAlgn="auto" latinLnBrk="0" hangingPunct="1">
              <a:lnSpc>
                <a:spcPct val="100000"/>
              </a:lnSpc>
              <a:spcBef>
                <a:spcPts val="1000"/>
              </a:spcBef>
              <a:spcAft>
                <a:spcPts val="0"/>
              </a:spcAft>
              <a:buClrTx/>
              <a:buSzTx/>
              <a:buFont typeface="+mj-lt"/>
              <a:buNone/>
              <a:tabLst/>
              <a:defRPr sz="16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dirty="0"/>
              <a:t>This is placeholder text. Type here the add your preferred message.</a:t>
            </a:r>
          </a:p>
        </p:txBody>
      </p:sp>
      <p:cxnSp>
        <p:nvCxnSpPr>
          <p:cNvPr id="33" name="Straight Connector 32">
            <a:extLst>
              <a:ext uri="{FF2B5EF4-FFF2-40B4-BE49-F238E27FC236}">
                <a16:creationId xmlns:a16="http://schemas.microsoft.com/office/drawing/2014/main" id="{AB320AE5-B016-7642-85D7-3B2CF64C4659}"/>
              </a:ext>
            </a:extLst>
          </p:cNvPr>
          <p:cNvCxnSpPr>
            <a:cxnSpLocks/>
          </p:cNvCxnSpPr>
          <p:nvPr userDrawn="1"/>
        </p:nvCxnSpPr>
        <p:spPr>
          <a:xfrm flipH="1">
            <a:off x="838200" y="613918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BDF8C654-55C2-544D-91C2-FAD6E7EEF0ED}"/>
              </a:ext>
            </a:extLst>
          </p:cNvPr>
          <p:cNvSpPr>
            <a:spLocks noGrp="1"/>
          </p:cNvSpPr>
          <p:nvPr>
            <p:ph type="sldNum" sz="quarter" idx="24"/>
          </p:nvPr>
        </p:nvSpPr>
        <p:spPr>
          <a:xfrm>
            <a:off x="8610600" y="6244591"/>
            <a:ext cx="2743200" cy="277064"/>
          </a:xfrm>
        </p:spPr>
        <p:txBody>
          <a:bodyPr anchor="t"/>
          <a:lstStyle>
            <a:lvl1pPr>
              <a:defRPr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79E1AF0A-8514-BC47-89C9-084AF8883689}" type="slidenum">
              <a:rPr lang="en-US" smtClean="0"/>
              <a:pPr/>
              <a:t>‹#›</a:t>
            </a:fld>
            <a:endParaRPr lang="en-US" dirty="0"/>
          </a:p>
        </p:txBody>
      </p:sp>
      <p:sp>
        <p:nvSpPr>
          <p:cNvPr id="36" name="Picture Placeholder 39">
            <a:extLst>
              <a:ext uri="{FF2B5EF4-FFF2-40B4-BE49-F238E27FC236}">
                <a16:creationId xmlns:a16="http://schemas.microsoft.com/office/drawing/2014/main" id="{AF4AE70D-1E65-3D49-81FC-7EAD1B82D11D}"/>
              </a:ext>
            </a:extLst>
          </p:cNvPr>
          <p:cNvSpPr>
            <a:spLocks noGrp="1"/>
          </p:cNvSpPr>
          <p:nvPr>
            <p:ph type="pic" sz="quarter" idx="16"/>
          </p:nvPr>
        </p:nvSpPr>
        <p:spPr>
          <a:xfrm>
            <a:off x="1237628" y="1475685"/>
            <a:ext cx="2524125" cy="2524125"/>
          </a:xfrm>
          <a:prstGeom prst="ellipse">
            <a:avLst/>
          </a:prstGeom>
          <a:effectLst>
            <a:outerShdw blurRad="152400" dist="45213" dir="5400000" sx="90000" sy="-19000" rotWithShape="0">
              <a:schemeClr val="accent1">
                <a:alpha val="15000"/>
              </a:schemeClr>
            </a:outerShdw>
          </a:effectLst>
        </p:spPr>
        <p:txBody>
          <a:bodyPr/>
          <a:lstStyle/>
          <a:p>
            <a:r>
              <a:rPr lang="en-US"/>
              <a:t>Click icon to add picture</a:t>
            </a:r>
            <a:endParaRPr lang="en-US" dirty="0"/>
          </a:p>
        </p:txBody>
      </p:sp>
    </p:spTree>
    <p:extLst>
      <p:ext uri="{BB962C8B-B14F-4D97-AF65-F5344CB8AC3E}">
        <p14:creationId xmlns:p14="http://schemas.microsoft.com/office/powerpoint/2010/main" val="13773862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45CC0824-B574-0749-B609-256C2FA0DFBF}"/>
              </a:ext>
            </a:extLst>
          </p:cNvPr>
          <p:cNvPicPr>
            <a:picLocks noChangeAspect="1"/>
          </p:cNvPicPr>
          <p:nvPr userDrawn="1"/>
        </p:nvPicPr>
        <p:blipFill rotWithShape="1">
          <a:blip r:embed="rId2">
            <a:alphaModFix amt="5000"/>
          </a:blip>
          <a:srcRect l="1" r="38725" b="14481"/>
          <a:stretch/>
        </p:blipFill>
        <p:spPr>
          <a:xfrm>
            <a:off x="6990080" y="548640"/>
            <a:ext cx="5212080" cy="6309360"/>
          </a:xfrm>
          <a:prstGeom prst="rect">
            <a:avLst/>
          </a:prstGeom>
        </p:spPr>
      </p:pic>
      <p:sp>
        <p:nvSpPr>
          <p:cNvPr id="30" name="Rectangle 29">
            <a:extLst>
              <a:ext uri="{FF2B5EF4-FFF2-40B4-BE49-F238E27FC236}">
                <a16:creationId xmlns:a16="http://schemas.microsoft.com/office/drawing/2014/main" id="{8F82543C-4B3D-014A-9539-13E8F87B6F33}"/>
              </a:ext>
            </a:extLst>
          </p:cNvPr>
          <p:cNvSpPr/>
          <p:nvPr userDrawn="1"/>
        </p:nvSpPr>
        <p:spPr>
          <a:xfrm>
            <a:off x="0" y="0"/>
            <a:ext cx="12192000" cy="6858000"/>
          </a:xfrm>
          <a:prstGeom prst="rect">
            <a:avLst/>
          </a:prstGeom>
          <a:gradFill>
            <a:gsLst>
              <a:gs pos="0">
                <a:schemeClr val="accent4"/>
              </a:gs>
              <a:gs pos="74000">
                <a:schemeClr val="accent1"/>
              </a:gs>
              <a:gs pos="83000">
                <a:schemeClr val="accent1"/>
              </a:gs>
              <a:gs pos="100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F3CE66-08CC-C642-9AD4-0015E0091A57}"/>
              </a:ext>
            </a:extLst>
          </p:cNvPr>
          <p:cNvSpPr txBox="1"/>
          <p:nvPr userDrawn="1"/>
        </p:nvSpPr>
        <p:spPr>
          <a:xfrm>
            <a:off x="838200" y="533400"/>
            <a:ext cx="105156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dirty="0">
                <a:solidFill>
                  <a:schemeClr val="bg1"/>
                </a:solidFill>
                <a:latin typeface="Lato Black" panose="020F0502020204030203" pitchFamily="34" charset="0"/>
                <a:ea typeface="Lato Black" panose="020F0502020204030203" pitchFamily="34" charset="0"/>
                <a:cs typeface="Lato Black" panose="020F0502020204030203" pitchFamily="34" charset="0"/>
              </a:rPr>
              <a:t>Table of Contents</a:t>
            </a:r>
          </a:p>
        </p:txBody>
      </p:sp>
      <p:cxnSp>
        <p:nvCxnSpPr>
          <p:cNvPr id="27" name="Straight Connector 26">
            <a:extLst>
              <a:ext uri="{FF2B5EF4-FFF2-40B4-BE49-F238E27FC236}">
                <a16:creationId xmlns:a16="http://schemas.microsoft.com/office/drawing/2014/main" id="{5DCB515C-BA13-8B47-B16D-B510CA10AC51}"/>
              </a:ext>
            </a:extLst>
          </p:cNvPr>
          <p:cNvCxnSpPr>
            <a:cxnSpLocks/>
          </p:cNvCxnSpPr>
          <p:nvPr userDrawn="1"/>
        </p:nvCxnSpPr>
        <p:spPr>
          <a:xfrm flipH="1">
            <a:off x="838200" y="613918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7998B923-799B-4B44-9A84-2BBE64515FC0}"/>
              </a:ext>
            </a:extLst>
          </p:cNvPr>
          <p:cNvPicPr>
            <a:picLocks noChangeAspect="1"/>
          </p:cNvPicPr>
          <p:nvPr userDrawn="1"/>
        </p:nvPicPr>
        <p:blipFill>
          <a:blip r:embed="rId3"/>
          <a:stretch>
            <a:fillRect/>
          </a:stretch>
        </p:blipFill>
        <p:spPr>
          <a:xfrm>
            <a:off x="838200" y="6324600"/>
            <a:ext cx="1833880" cy="308814"/>
          </a:xfrm>
          <a:prstGeom prst="rect">
            <a:avLst/>
          </a:prstGeom>
        </p:spPr>
      </p:pic>
      <p:sp>
        <p:nvSpPr>
          <p:cNvPr id="40" name="Text Placeholder 38">
            <a:extLst>
              <a:ext uri="{FF2B5EF4-FFF2-40B4-BE49-F238E27FC236}">
                <a16:creationId xmlns:a16="http://schemas.microsoft.com/office/drawing/2014/main" id="{95C31F23-6AFE-094B-B829-91976B363581}"/>
              </a:ext>
            </a:extLst>
          </p:cNvPr>
          <p:cNvSpPr>
            <a:spLocks noGrp="1"/>
          </p:cNvSpPr>
          <p:nvPr>
            <p:ph type="body" sz="quarter" idx="13" hasCustomPrompt="1"/>
          </p:nvPr>
        </p:nvSpPr>
        <p:spPr>
          <a:xfrm>
            <a:off x="858361" y="1497674"/>
            <a:ext cx="655320" cy="3941762"/>
          </a:xfrm>
          <a:prstGeom prst="rect">
            <a:avLst/>
          </a:prstGeom>
        </p:spPr>
        <p:txBody>
          <a:bodyPr anchor="ctr"/>
          <a:lstStyle>
            <a:lvl1pPr marL="0" indent="0" algn="ctr">
              <a:lnSpc>
                <a:spcPts val="4840"/>
              </a:lnSpc>
              <a:buFont typeface="+mj-lt"/>
              <a:buNone/>
              <a:defRPr sz="32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1</a:t>
            </a:r>
          </a:p>
          <a:p>
            <a:pPr lvl="0"/>
            <a:r>
              <a:rPr lang="en-US" dirty="0"/>
              <a:t>2</a:t>
            </a:r>
          </a:p>
          <a:p>
            <a:pPr lvl="0"/>
            <a:r>
              <a:rPr lang="en-US" dirty="0"/>
              <a:t>3</a:t>
            </a:r>
          </a:p>
          <a:p>
            <a:pPr lvl="0"/>
            <a:r>
              <a:rPr lang="en-US" dirty="0"/>
              <a:t>4</a:t>
            </a:r>
          </a:p>
          <a:p>
            <a:pPr lvl="0"/>
            <a:r>
              <a:rPr lang="en-US" dirty="0"/>
              <a:t>5</a:t>
            </a:r>
          </a:p>
        </p:txBody>
      </p:sp>
      <p:sp>
        <p:nvSpPr>
          <p:cNvPr id="45" name="Text Placeholder 38">
            <a:extLst>
              <a:ext uri="{FF2B5EF4-FFF2-40B4-BE49-F238E27FC236}">
                <a16:creationId xmlns:a16="http://schemas.microsoft.com/office/drawing/2014/main" id="{CEDBCE38-5856-B64A-8CA2-1ACF172A38B7}"/>
              </a:ext>
            </a:extLst>
          </p:cNvPr>
          <p:cNvSpPr>
            <a:spLocks noGrp="1"/>
          </p:cNvSpPr>
          <p:nvPr>
            <p:ph type="body" sz="quarter" idx="14" hasCustomPrompt="1"/>
          </p:nvPr>
        </p:nvSpPr>
        <p:spPr>
          <a:xfrm>
            <a:off x="1620520" y="1497674"/>
            <a:ext cx="4323080" cy="3941762"/>
          </a:xfrm>
          <a:prstGeom prst="rect">
            <a:avLst/>
          </a:prstGeom>
        </p:spPr>
        <p:txBody>
          <a:bodyPr anchor="ctr"/>
          <a:lstStyle>
            <a:lvl1pPr marL="0" indent="0" algn="l">
              <a:lnSpc>
                <a:spcPts val="4840"/>
              </a:lnSpc>
              <a:buFont typeface="+mj-lt"/>
              <a:buNone/>
              <a:defRPr sz="3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Title</a:t>
            </a:r>
          </a:p>
          <a:p>
            <a:pPr lvl="0"/>
            <a:r>
              <a:rPr lang="en-US" dirty="0"/>
              <a:t>Title </a:t>
            </a:r>
          </a:p>
          <a:p>
            <a:pPr lvl="0"/>
            <a:r>
              <a:rPr lang="en-US" dirty="0"/>
              <a:t>Title </a:t>
            </a:r>
          </a:p>
          <a:p>
            <a:pPr lvl="0"/>
            <a:r>
              <a:rPr lang="en-US" dirty="0"/>
              <a:t>Title</a:t>
            </a:r>
          </a:p>
          <a:p>
            <a:pPr lvl="0"/>
            <a:r>
              <a:rPr lang="en-US" dirty="0"/>
              <a:t>Title</a:t>
            </a:r>
          </a:p>
        </p:txBody>
      </p:sp>
      <p:sp>
        <p:nvSpPr>
          <p:cNvPr id="46" name="Text Placeholder 38">
            <a:extLst>
              <a:ext uri="{FF2B5EF4-FFF2-40B4-BE49-F238E27FC236}">
                <a16:creationId xmlns:a16="http://schemas.microsoft.com/office/drawing/2014/main" id="{7DACBA6D-F5B3-1440-8570-4129479859B3}"/>
              </a:ext>
            </a:extLst>
          </p:cNvPr>
          <p:cNvSpPr>
            <a:spLocks noGrp="1"/>
          </p:cNvSpPr>
          <p:nvPr>
            <p:ph type="body" sz="quarter" idx="15" hasCustomPrompt="1"/>
          </p:nvPr>
        </p:nvSpPr>
        <p:spPr>
          <a:xfrm>
            <a:off x="6273641" y="1497674"/>
            <a:ext cx="655320" cy="3941762"/>
          </a:xfrm>
          <a:prstGeom prst="rect">
            <a:avLst/>
          </a:prstGeom>
        </p:spPr>
        <p:txBody>
          <a:bodyPr anchor="ctr"/>
          <a:lstStyle>
            <a:lvl1pPr marL="0" indent="0" algn="ctr">
              <a:lnSpc>
                <a:spcPts val="4840"/>
              </a:lnSpc>
              <a:buFont typeface="+mj-lt"/>
              <a:buNone/>
              <a:defRPr sz="32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6</a:t>
            </a:r>
          </a:p>
          <a:p>
            <a:pPr lvl="0"/>
            <a:r>
              <a:rPr lang="en-US" dirty="0"/>
              <a:t>7</a:t>
            </a:r>
          </a:p>
          <a:p>
            <a:pPr lvl="0"/>
            <a:r>
              <a:rPr lang="en-US" dirty="0"/>
              <a:t>8</a:t>
            </a:r>
          </a:p>
          <a:p>
            <a:pPr lvl="0"/>
            <a:r>
              <a:rPr lang="en-US" dirty="0"/>
              <a:t>9</a:t>
            </a:r>
          </a:p>
          <a:p>
            <a:pPr lvl="0"/>
            <a:r>
              <a:rPr lang="en-US" dirty="0"/>
              <a:t>10</a:t>
            </a:r>
          </a:p>
        </p:txBody>
      </p:sp>
      <p:sp>
        <p:nvSpPr>
          <p:cNvPr id="47" name="Text Placeholder 38">
            <a:extLst>
              <a:ext uri="{FF2B5EF4-FFF2-40B4-BE49-F238E27FC236}">
                <a16:creationId xmlns:a16="http://schemas.microsoft.com/office/drawing/2014/main" id="{FA56469C-51CB-5D42-8889-5A843E7563A0}"/>
              </a:ext>
            </a:extLst>
          </p:cNvPr>
          <p:cNvSpPr>
            <a:spLocks noGrp="1"/>
          </p:cNvSpPr>
          <p:nvPr>
            <p:ph type="body" sz="quarter" idx="16" hasCustomPrompt="1"/>
          </p:nvPr>
        </p:nvSpPr>
        <p:spPr>
          <a:xfrm>
            <a:off x="7035800" y="1497674"/>
            <a:ext cx="4323080" cy="3941762"/>
          </a:xfrm>
          <a:prstGeom prst="rect">
            <a:avLst/>
          </a:prstGeom>
        </p:spPr>
        <p:txBody>
          <a:bodyPr anchor="ctr"/>
          <a:lstStyle>
            <a:lvl1pPr marL="0" indent="0" algn="l">
              <a:lnSpc>
                <a:spcPts val="4840"/>
              </a:lnSpc>
              <a:buFont typeface="+mj-lt"/>
              <a:buNone/>
              <a:defRPr sz="3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Title</a:t>
            </a:r>
          </a:p>
          <a:p>
            <a:pPr lvl="0"/>
            <a:r>
              <a:rPr lang="en-US" dirty="0"/>
              <a:t>Title </a:t>
            </a:r>
          </a:p>
          <a:p>
            <a:pPr lvl="0"/>
            <a:r>
              <a:rPr lang="en-US" dirty="0"/>
              <a:t>Title </a:t>
            </a:r>
          </a:p>
          <a:p>
            <a:pPr lvl="0"/>
            <a:r>
              <a:rPr lang="en-US" dirty="0"/>
              <a:t>Title</a:t>
            </a:r>
          </a:p>
          <a:p>
            <a:pPr lvl="0"/>
            <a:r>
              <a:rPr lang="en-US" dirty="0"/>
              <a:t>Title</a:t>
            </a:r>
          </a:p>
        </p:txBody>
      </p:sp>
      <p:sp>
        <p:nvSpPr>
          <p:cNvPr id="13" name="Slide Number Placeholder 5">
            <a:extLst>
              <a:ext uri="{FF2B5EF4-FFF2-40B4-BE49-F238E27FC236}">
                <a16:creationId xmlns:a16="http://schemas.microsoft.com/office/drawing/2014/main" id="{588E188F-AC7A-C44D-B2DF-515695B48626}"/>
              </a:ext>
            </a:extLst>
          </p:cNvPr>
          <p:cNvSpPr>
            <a:spLocks noGrp="1"/>
          </p:cNvSpPr>
          <p:nvPr>
            <p:ph type="sldNum" sz="quarter" idx="12"/>
          </p:nvPr>
        </p:nvSpPr>
        <p:spPr>
          <a:xfrm>
            <a:off x="8610600" y="6193790"/>
            <a:ext cx="2743200" cy="365125"/>
          </a:xfrm>
        </p:spPr>
        <p:txBody>
          <a:bodyPr/>
          <a:lstStyle>
            <a:lvl1pPr>
              <a:defRPr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9DD4E8E8-7BF4-4345-9789-232C2C101ABE}" type="slidenum">
              <a:rPr lang="en-US" smtClean="0"/>
              <a:pPr/>
              <a:t>‹#›</a:t>
            </a:fld>
            <a:endParaRPr lang="en-US" dirty="0"/>
          </a:p>
        </p:txBody>
      </p:sp>
    </p:spTree>
    <p:extLst>
      <p:ext uri="{BB962C8B-B14F-4D97-AF65-F5344CB8AC3E}">
        <p14:creationId xmlns:p14="http://schemas.microsoft.com/office/powerpoint/2010/main" val="2781596758"/>
      </p:ext>
    </p:extLst>
  </p:cSld>
  <p:clrMapOvr>
    <a:masterClrMapping/>
  </p:clrMapOvr>
  <p:extLst>
    <p:ext uri="{DCECCB84-F9BA-43D5-87BE-67443E8EF086}">
      <p15:sldGuideLst xmlns:p15="http://schemas.microsoft.com/office/powerpoint/2012/main">
        <p15:guide id="2" pos="7152" userDrawn="1">
          <p15:clr>
            <a:srgbClr val="FBAE40"/>
          </p15:clr>
        </p15:guide>
        <p15:guide id="3"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741F005-F3F0-8645-BED5-BE3DD81E7CF5}"/>
              </a:ext>
            </a:extLst>
          </p:cNvPr>
          <p:cNvPicPr>
            <a:picLocks noChangeAspect="1"/>
          </p:cNvPicPr>
          <p:nvPr userDrawn="1"/>
        </p:nvPicPr>
        <p:blipFill rotWithShape="1">
          <a:blip r:embed="rId2">
            <a:alphaModFix amt="5000"/>
          </a:blip>
          <a:srcRect t="13" r="39073" b="14953"/>
          <a:stretch/>
        </p:blipFill>
        <p:spPr>
          <a:xfrm>
            <a:off x="6969760" y="539496"/>
            <a:ext cx="5212080" cy="6309360"/>
          </a:xfrm>
          <a:prstGeom prst="rect">
            <a:avLst/>
          </a:prstGeom>
        </p:spPr>
      </p:pic>
      <p:cxnSp>
        <p:nvCxnSpPr>
          <p:cNvPr id="15" name="Straight Connector 14">
            <a:extLst>
              <a:ext uri="{FF2B5EF4-FFF2-40B4-BE49-F238E27FC236}">
                <a16:creationId xmlns:a16="http://schemas.microsoft.com/office/drawing/2014/main" id="{5F33ED3D-998D-5843-895C-0FF781506152}"/>
              </a:ext>
            </a:extLst>
          </p:cNvPr>
          <p:cNvCxnSpPr>
            <a:cxnSpLocks/>
          </p:cNvCxnSpPr>
          <p:nvPr userDrawn="1"/>
        </p:nvCxnSpPr>
        <p:spPr>
          <a:xfrm flipH="1">
            <a:off x="838200" y="6139180"/>
            <a:ext cx="105156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169B978-4467-4645-B933-90451BFB84BD}"/>
              </a:ext>
            </a:extLst>
          </p:cNvPr>
          <p:cNvPicPr>
            <a:picLocks noChangeAspect="1"/>
          </p:cNvPicPr>
          <p:nvPr userDrawn="1"/>
        </p:nvPicPr>
        <p:blipFill>
          <a:blip r:embed="rId3"/>
          <a:stretch>
            <a:fillRect/>
          </a:stretch>
        </p:blipFill>
        <p:spPr>
          <a:xfrm>
            <a:off x="838200" y="6324600"/>
            <a:ext cx="1833844" cy="308808"/>
          </a:xfrm>
          <a:prstGeom prst="rect">
            <a:avLst/>
          </a:prstGeom>
        </p:spPr>
      </p:pic>
      <p:sp>
        <p:nvSpPr>
          <p:cNvPr id="21" name="Slide Number Placeholder 5">
            <a:extLst>
              <a:ext uri="{FF2B5EF4-FFF2-40B4-BE49-F238E27FC236}">
                <a16:creationId xmlns:a16="http://schemas.microsoft.com/office/drawing/2014/main" id="{6F766CA7-AEE1-1F4F-ABFA-63A134D760CC}"/>
              </a:ext>
            </a:extLst>
          </p:cNvPr>
          <p:cNvSpPr>
            <a:spLocks noGrp="1"/>
          </p:cNvSpPr>
          <p:nvPr>
            <p:ph type="sldNum" sz="quarter" idx="12"/>
          </p:nvPr>
        </p:nvSpPr>
        <p:spPr>
          <a:xfrm>
            <a:off x="8610600" y="6193790"/>
            <a:ext cx="2743200" cy="365125"/>
          </a:xfrm>
        </p:spPr>
        <p:txBody>
          <a:bodyPr/>
          <a:lstStyle>
            <a:lvl1pPr>
              <a:defRPr b="1" i="0">
                <a:solidFill>
                  <a:schemeClr val="tx2"/>
                </a:solidFill>
                <a:latin typeface="Lato" panose="020F0502020204030203" pitchFamily="34" charset="0"/>
                <a:ea typeface="Lato" panose="020F0502020204030203" pitchFamily="34" charset="0"/>
                <a:cs typeface="Lato" panose="020F0502020204030203" pitchFamily="34" charset="0"/>
              </a:defRPr>
            </a:lvl1pPr>
          </a:lstStyle>
          <a:p>
            <a:fld id="{440D0713-6F93-D34E-A84C-FAE42CF8D9A9}" type="slidenum">
              <a:rPr lang="en-US" smtClean="0"/>
              <a:pPr/>
              <a:t>‹#›</a:t>
            </a:fld>
            <a:endParaRPr lang="en-US" dirty="0"/>
          </a:p>
        </p:txBody>
      </p:sp>
      <p:sp>
        <p:nvSpPr>
          <p:cNvPr id="22" name="Text Placeholder 38">
            <a:extLst>
              <a:ext uri="{FF2B5EF4-FFF2-40B4-BE49-F238E27FC236}">
                <a16:creationId xmlns:a16="http://schemas.microsoft.com/office/drawing/2014/main" id="{E581727A-6CB5-DD43-95B2-8237617B7212}"/>
              </a:ext>
            </a:extLst>
          </p:cNvPr>
          <p:cNvSpPr>
            <a:spLocks noGrp="1"/>
          </p:cNvSpPr>
          <p:nvPr>
            <p:ph type="body" sz="quarter" idx="13" hasCustomPrompt="1"/>
          </p:nvPr>
        </p:nvSpPr>
        <p:spPr>
          <a:xfrm>
            <a:off x="858361" y="1497674"/>
            <a:ext cx="655320" cy="3941762"/>
          </a:xfrm>
          <a:prstGeom prst="rect">
            <a:avLst/>
          </a:prstGeom>
        </p:spPr>
        <p:txBody>
          <a:bodyPr anchor="ctr"/>
          <a:lstStyle>
            <a:lvl1pPr marL="0" indent="0" algn="ctr">
              <a:lnSpc>
                <a:spcPts val="4840"/>
              </a:lnSpc>
              <a:buFont typeface="+mj-lt"/>
              <a:buNone/>
              <a:defRPr sz="32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1</a:t>
            </a:r>
          </a:p>
          <a:p>
            <a:pPr lvl="0"/>
            <a:r>
              <a:rPr lang="en-US" dirty="0"/>
              <a:t>2</a:t>
            </a:r>
          </a:p>
          <a:p>
            <a:pPr lvl="0"/>
            <a:r>
              <a:rPr lang="en-US" dirty="0"/>
              <a:t>3</a:t>
            </a:r>
          </a:p>
          <a:p>
            <a:pPr lvl="0"/>
            <a:r>
              <a:rPr lang="en-US" dirty="0"/>
              <a:t>4</a:t>
            </a:r>
          </a:p>
          <a:p>
            <a:pPr lvl="0"/>
            <a:r>
              <a:rPr lang="en-US" dirty="0"/>
              <a:t>5</a:t>
            </a:r>
          </a:p>
        </p:txBody>
      </p:sp>
      <p:sp>
        <p:nvSpPr>
          <p:cNvPr id="23" name="Text Placeholder 38">
            <a:extLst>
              <a:ext uri="{FF2B5EF4-FFF2-40B4-BE49-F238E27FC236}">
                <a16:creationId xmlns:a16="http://schemas.microsoft.com/office/drawing/2014/main" id="{70A6DEBC-6889-6443-85BC-91286C755A2B}"/>
              </a:ext>
            </a:extLst>
          </p:cNvPr>
          <p:cNvSpPr>
            <a:spLocks noGrp="1"/>
          </p:cNvSpPr>
          <p:nvPr>
            <p:ph type="body" sz="quarter" idx="14" hasCustomPrompt="1"/>
          </p:nvPr>
        </p:nvSpPr>
        <p:spPr>
          <a:xfrm>
            <a:off x="1620520" y="1497674"/>
            <a:ext cx="4323080" cy="3941762"/>
          </a:xfrm>
          <a:prstGeom prst="rect">
            <a:avLst/>
          </a:prstGeom>
        </p:spPr>
        <p:txBody>
          <a:bodyPr anchor="ctr"/>
          <a:lstStyle>
            <a:lvl1pPr marL="0" indent="0" algn="l">
              <a:lnSpc>
                <a:spcPts val="4840"/>
              </a:lnSpc>
              <a:buFont typeface="+mj-lt"/>
              <a:buNone/>
              <a:defRPr sz="3200" b="0" i="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Title</a:t>
            </a:r>
          </a:p>
          <a:p>
            <a:pPr lvl="0"/>
            <a:r>
              <a:rPr lang="en-US" dirty="0"/>
              <a:t>Title </a:t>
            </a:r>
          </a:p>
          <a:p>
            <a:pPr lvl="0"/>
            <a:r>
              <a:rPr lang="en-US" dirty="0"/>
              <a:t>Title </a:t>
            </a:r>
          </a:p>
          <a:p>
            <a:pPr lvl="0"/>
            <a:r>
              <a:rPr lang="en-US" dirty="0"/>
              <a:t>Title</a:t>
            </a:r>
          </a:p>
          <a:p>
            <a:pPr lvl="0"/>
            <a:r>
              <a:rPr lang="en-US" dirty="0"/>
              <a:t>Title</a:t>
            </a:r>
          </a:p>
        </p:txBody>
      </p:sp>
      <p:sp>
        <p:nvSpPr>
          <p:cNvPr id="24" name="Text Placeholder 38">
            <a:extLst>
              <a:ext uri="{FF2B5EF4-FFF2-40B4-BE49-F238E27FC236}">
                <a16:creationId xmlns:a16="http://schemas.microsoft.com/office/drawing/2014/main" id="{ADDE5C0B-0CB8-C244-9FCE-47524799AE83}"/>
              </a:ext>
            </a:extLst>
          </p:cNvPr>
          <p:cNvSpPr>
            <a:spLocks noGrp="1"/>
          </p:cNvSpPr>
          <p:nvPr>
            <p:ph type="body" sz="quarter" idx="15" hasCustomPrompt="1"/>
          </p:nvPr>
        </p:nvSpPr>
        <p:spPr>
          <a:xfrm>
            <a:off x="6273641" y="1497674"/>
            <a:ext cx="655320" cy="3941762"/>
          </a:xfrm>
          <a:prstGeom prst="rect">
            <a:avLst/>
          </a:prstGeom>
        </p:spPr>
        <p:txBody>
          <a:bodyPr anchor="ctr"/>
          <a:lstStyle>
            <a:lvl1pPr marL="0" indent="0" algn="ctr">
              <a:lnSpc>
                <a:spcPts val="4840"/>
              </a:lnSpc>
              <a:buFont typeface="+mj-lt"/>
              <a:buNone/>
              <a:defRPr sz="32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6</a:t>
            </a:r>
          </a:p>
          <a:p>
            <a:pPr lvl="0"/>
            <a:r>
              <a:rPr lang="en-US" dirty="0"/>
              <a:t>7</a:t>
            </a:r>
          </a:p>
          <a:p>
            <a:pPr lvl="0"/>
            <a:r>
              <a:rPr lang="en-US" dirty="0"/>
              <a:t>8</a:t>
            </a:r>
          </a:p>
          <a:p>
            <a:pPr lvl="0"/>
            <a:r>
              <a:rPr lang="en-US" dirty="0"/>
              <a:t>9</a:t>
            </a:r>
          </a:p>
          <a:p>
            <a:pPr lvl="0"/>
            <a:r>
              <a:rPr lang="en-US" dirty="0"/>
              <a:t>10</a:t>
            </a:r>
          </a:p>
        </p:txBody>
      </p:sp>
      <p:sp>
        <p:nvSpPr>
          <p:cNvPr id="25" name="Text Placeholder 38">
            <a:extLst>
              <a:ext uri="{FF2B5EF4-FFF2-40B4-BE49-F238E27FC236}">
                <a16:creationId xmlns:a16="http://schemas.microsoft.com/office/drawing/2014/main" id="{FDBEBB7B-7F00-6644-A207-304A85ED2564}"/>
              </a:ext>
            </a:extLst>
          </p:cNvPr>
          <p:cNvSpPr>
            <a:spLocks noGrp="1"/>
          </p:cNvSpPr>
          <p:nvPr>
            <p:ph type="body" sz="quarter" idx="16" hasCustomPrompt="1"/>
          </p:nvPr>
        </p:nvSpPr>
        <p:spPr>
          <a:xfrm>
            <a:off x="7035800" y="1497674"/>
            <a:ext cx="4323080" cy="3941762"/>
          </a:xfrm>
          <a:prstGeom prst="rect">
            <a:avLst/>
          </a:prstGeom>
        </p:spPr>
        <p:txBody>
          <a:bodyPr anchor="ctr"/>
          <a:lstStyle>
            <a:lvl1pPr marL="0" indent="0" algn="l">
              <a:lnSpc>
                <a:spcPts val="4840"/>
              </a:lnSpc>
              <a:buFont typeface="+mj-lt"/>
              <a:buNone/>
              <a:defRPr sz="3200" b="0" i="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Title</a:t>
            </a:r>
          </a:p>
          <a:p>
            <a:pPr lvl="0"/>
            <a:r>
              <a:rPr lang="en-US" dirty="0"/>
              <a:t>Title </a:t>
            </a:r>
          </a:p>
          <a:p>
            <a:pPr lvl="0"/>
            <a:r>
              <a:rPr lang="en-US" dirty="0"/>
              <a:t>Title </a:t>
            </a:r>
          </a:p>
          <a:p>
            <a:pPr lvl="0"/>
            <a:r>
              <a:rPr lang="en-US" dirty="0"/>
              <a:t>Title</a:t>
            </a:r>
          </a:p>
          <a:p>
            <a:pPr lvl="0"/>
            <a:r>
              <a:rPr lang="en-US" dirty="0"/>
              <a:t>Title</a:t>
            </a:r>
          </a:p>
        </p:txBody>
      </p:sp>
      <p:sp>
        <p:nvSpPr>
          <p:cNvPr id="27" name="Text Placeholder 38">
            <a:extLst>
              <a:ext uri="{FF2B5EF4-FFF2-40B4-BE49-F238E27FC236}">
                <a16:creationId xmlns:a16="http://schemas.microsoft.com/office/drawing/2014/main" id="{9487F5FC-8A8A-F84D-9394-4FC3CB1060F9}"/>
              </a:ext>
            </a:extLst>
          </p:cNvPr>
          <p:cNvSpPr>
            <a:spLocks noGrp="1"/>
          </p:cNvSpPr>
          <p:nvPr>
            <p:ph type="body" sz="quarter" idx="17" hasCustomPrompt="1"/>
          </p:nvPr>
        </p:nvSpPr>
        <p:spPr>
          <a:xfrm>
            <a:off x="858361" y="442334"/>
            <a:ext cx="10495439" cy="885161"/>
          </a:xfrm>
          <a:prstGeom prst="rect">
            <a:avLst/>
          </a:prstGeom>
        </p:spPr>
        <p:txBody>
          <a:bodyPr anchor="ctr"/>
          <a:lstStyle>
            <a:lvl1pPr marL="0" indent="0" algn="ctr">
              <a:lnSpc>
                <a:spcPts val="4840"/>
              </a:lnSpc>
              <a:buFont typeface="+mj-lt"/>
              <a:buNone/>
              <a:defRPr sz="4000" b="1" i="0">
                <a:solidFill>
                  <a:schemeClr val="accent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Agenda Title</a:t>
            </a:r>
          </a:p>
        </p:txBody>
      </p:sp>
    </p:spTree>
    <p:extLst>
      <p:ext uri="{BB962C8B-B14F-4D97-AF65-F5344CB8AC3E}">
        <p14:creationId xmlns:p14="http://schemas.microsoft.com/office/powerpoint/2010/main" val="176670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B01265-8528-4C4F-8A7F-10E2A5B4081B}"/>
              </a:ext>
            </a:extLst>
          </p:cNvPr>
          <p:cNvSpPr/>
          <p:nvPr userDrawn="1"/>
        </p:nvSpPr>
        <p:spPr>
          <a:xfrm>
            <a:off x="0" y="0"/>
            <a:ext cx="12192000" cy="6858000"/>
          </a:xfrm>
          <a:prstGeom prst="rect">
            <a:avLst/>
          </a:prstGeom>
          <a:gradFill>
            <a:gsLst>
              <a:gs pos="0">
                <a:schemeClr val="accent3"/>
              </a:gs>
              <a:gs pos="64000">
                <a:schemeClr val="accent4"/>
              </a:gs>
              <a:gs pos="74000">
                <a:schemeClr val="accent4"/>
              </a:gs>
              <a:gs pos="100000">
                <a:schemeClr val="accent3"/>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322E76F-D376-F74D-BD07-0AE45C9552E4}"/>
              </a:ext>
            </a:extLst>
          </p:cNvPr>
          <p:cNvCxnSpPr>
            <a:cxnSpLocks/>
          </p:cNvCxnSpPr>
          <p:nvPr userDrawn="1"/>
        </p:nvCxnSpPr>
        <p:spPr>
          <a:xfrm flipH="1">
            <a:off x="838200" y="613918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E8316E-D48F-F74E-960D-77D9124CAA3D}"/>
              </a:ext>
            </a:extLst>
          </p:cNvPr>
          <p:cNvCxnSpPr>
            <a:cxnSpLocks/>
          </p:cNvCxnSpPr>
          <p:nvPr userDrawn="1"/>
        </p:nvCxnSpPr>
        <p:spPr>
          <a:xfrm flipH="1">
            <a:off x="838200" y="68326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06E33D-2750-B946-8E00-DFAA9A0C2AAE}"/>
              </a:ext>
            </a:extLst>
          </p:cNvPr>
          <p:cNvCxnSpPr>
            <a:cxnSpLocks/>
          </p:cNvCxnSpPr>
          <p:nvPr userDrawn="1"/>
        </p:nvCxnSpPr>
        <p:spPr>
          <a:xfrm flipV="1">
            <a:off x="11348720" y="683260"/>
            <a:ext cx="0" cy="5455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F80DA5-492C-CE49-95C8-EC5CC94B0835}"/>
              </a:ext>
            </a:extLst>
          </p:cNvPr>
          <p:cNvCxnSpPr>
            <a:cxnSpLocks/>
          </p:cNvCxnSpPr>
          <p:nvPr userDrawn="1"/>
        </p:nvCxnSpPr>
        <p:spPr>
          <a:xfrm flipV="1">
            <a:off x="853440" y="683260"/>
            <a:ext cx="0" cy="5455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6373D54-7318-A34C-B76A-4641EED1FEEE}"/>
              </a:ext>
            </a:extLst>
          </p:cNvPr>
          <p:cNvPicPr>
            <a:picLocks noChangeAspect="1"/>
          </p:cNvPicPr>
          <p:nvPr userDrawn="1"/>
        </p:nvPicPr>
        <p:blipFill>
          <a:blip r:embed="rId2"/>
          <a:stretch>
            <a:fillRect/>
          </a:stretch>
        </p:blipFill>
        <p:spPr>
          <a:xfrm>
            <a:off x="7449385" y="1615990"/>
            <a:ext cx="1821413" cy="1145283"/>
          </a:xfrm>
          <a:prstGeom prst="rect">
            <a:avLst/>
          </a:prstGeom>
        </p:spPr>
      </p:pic>
      <p:sp>
        <p:nvSpPr>
          <p:cNvPr id="20" name="Text Placeholder 38">
            <a:extLst>
              <a:ext uri="{FF2B5EF4-FFF2-40B4-BE49-F238E27FC236}">
                <a16:creationId xmlns:a16="http://schemas.microsoft.com/office/drawing/2014/main" id="{3F33166F-C572-1541-96BF-06D8982D41D4}"/>
              </a:ext>
            </a:extLst>
          </p:cNvPr>
          <p:cNvSpPr>
            <a:spLocks noGrp="1"/>
          </p:cNvSpPr>
          <p:nvPr>
            <p:ph type="body" sz="quarter" idx="17" hasCustomPrompt="1"/>
          </p:nvPr>
        </p:nvSpPr>
        <p:spPr>
          <a:xfrm>
            <a:off x="5503544" y="3267458"/>
            <a:ext cx="5713096" cy="2046221"/>
          </a:xfrm>
          <a:prstGeom prst="rect">
            <a:avLst/>
          </a:prstGeom>
        </p:spPr>
        <p:txBody>
          <a:bodyPr anchor="ctr"/>
          <a:lstStyle>
            <a:lvl1pPr marL="0" indent="0" algn="ctr">
              <a:lnSpc>
                <a:spcPts val="6000"/>
              </a:lnSpc>
              <a:spcBef>
                <a:spcPts val="0"/>
              </a:spcBef>
              <a:buFont typeface="+mj-lt"/>
              <a:buNone/>
              <a:defRPr sz="65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SECTION TITLE</a:t>
            </a:r>
          </a:p>
        </p:txBody>
      </p:sp>
      <p:sp>
        <p:nvSpPr>
          <p:cNvPr id="22" name="Text Placeholder 38">
            <a:extLst>
              <a:ext uri="{FF2B5EF4-FFF2-40B4-BE49-F238E27FC236}">
                <a16:creationId xmlns:a16="http://schemas.microsoft.com/office/drawing/2014/main" id="{6E664E91-1C54-164C-822F-F7E6F36BDE15}"/>
              </a:ext>
            </a:extLst>
          </p:cNvPr>
          <p:cNvSpPr>
            <a:spLocks noGrp="1"/>
          </p:cNvSpPr>
          <p:nvPr>
            <p:ph type="body" sz="quarter" idx="18" hasCustomPrompt="1"/>
          </p:nvPr>
        </p:nvSpPr>
        <p:spPr>
          <a:xfrm>
            <a:off x="868680" y="683259"/>
            <a:ext cx="4629785" cy="5455919"/>
          </a:xfrm>
          <a:prstGeom prst="rect">
            <a:avLst/>
          </a:prstGeom>
        </p:spPr>
        <p:txBody>
          <a:bodyPr anchor="ctr"/>
          <a:lstStyle>
            <a:lvl1pPr marL="0" indent="0" algn="ctr">
              <a:lnSpc>
                <a:spcPct val="100000"/>
              </a:lnSpc>
              <a:spcBef>
                <a:spcPts val="0"/>
              </a:spcBef>
              <a:buFont typeface="+mj-lt"/>
              <a:buNone/>
              <a:defRPr sz="30000" b="1" i="0">
                <a:ln w="28575">
                  <a:solidFill>
                    <a:schemeClr val="bg1"/>
                  </a:solidFill>
                </a:ln>
                <a:no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1</a:t>
            </a:r>
          </a:p>
        </p:txBody>
      </p:sp>
    </p:spTree>
    <p:extLst>
      <p:ext uri="{BB962C8B-B14F-4D97-AF65-F5344CB8AC3E}">
        <p14:creationId xmlns:p14="http://schemas.microsoft.com/office/powerpoint/2010/main" val="208592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5D1A59-086E-CE4A-AEB3-E184697C51D4}"/>
              </a:ext>
            </a:extLst>
          </p:cNvPr>
          <p:cNvPicPr>
            <a:picLocks noChangeAspect="1"/>
          </p:cNvPicPr>
          <p:nvPr userDrawn="1"/>
        </p:nvPicPr>
        <p:blipFill rotWithShape="1">
          <a:blip r:embed="rId2">
            <a:alphaModFix amt="5000"/>
          </a:blip>
          <a:srcRect t="13" r="39073" b="14953"/>
          <a:stretch/>
        </p:blipFill>
        <p:spPr>
          <a:xfrm>
            <a:off x="6969760" y="539496"/>
            <a:ext cx="5212080" cy="6309360"/>
          </a:xfrm>
          <a:prstGeom prst="rect">
            <a:avLst/>
          </a:prstGeom>
        </p:spPr>
      </p:pic>
      <p:cxnSp>
        <p:nvCxnSpPr>
          <p:cNvPr id="7" name="Straight Connector 6">
            <a:extLst>
              <a:ext uri="{FF2B5EF4-FFF2-40B4-BE49-F238E27FC236}">
                <a16:creationId xmlns:a16="http://schemas.microsoft.com/office/drawing/2014/main" id="{1067FAC5-19D7-1B46-B438-527554C20CBC}"/>
              </a:ext>
            </a:extLst>
          </p:cNvPr>
          <p:cNvCxnSpPr>
            <a:cxnSpLocks/>
          </p:cNvCxnSpPr>
          <p:nvPr userDrawn="1"/>
        </p:nvCxnSpPr>
        <p:spPr>
          <a:xfrm flipH="1">
            <a:off x="838200" y="6139180"/>
            <a:ext cx="105156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585D3AD-5380-904E-8571-6DFABE61EBAC}"/>
              </a:ext>
            </a:extLst>
          </p:cNvPr>
          <p:cNvPicPr>
            <a:picLocks noChangeAspect="1"/>
          </p:cNvPicPr>
          <p:nvPr userDrawn="1"/>
        </p:nvPicPr>
        <p:blipFill>
          <a:blip r:embed="rId3"/>
          <a:stretch>
            <a:fillRect/>
          </a:stretch>
        </p:blipFill>
        <p:spPr>
          <a:xfrm>
            <a:off x="838200" y="6324600"/>
            <a:ext cx="1833844" cy="308808"/>
          </a:xfrm>
          <a:prstGeom prst="rect">
            <a:avLst/>
          </a:prstGeom>
        </p:spPr>
      </p:pic>
      <p:sp>
        <p:nvSpPr>
          <p:cNvPr id="9" name="Slide Number Placeholder 5">
            <a:extLst>
              <a:ext uri="{FF2B5EF4-FFF2-40B4-BE49-F238E27FC236}">
                <a16:creationId xmlns:a16="http://schemas.microsoft.com/office/drawing/2014/main" id="{DA3303B9-CCDB-6848-BB4A-7B435CFA7FA5}"/>
              </a:ext>
            </a:extLst>
          </p:cNvPr>
          <p:cNvSpPr>
            <a:spLocks noGrp="1"/>
          </p:cNvSpPr>
          <p:nvPr>
            <p:ph type="sldNum" sz="quarter" idx="12"/>
          </p:nvPr>
        </p:nvSpPr>
        <p:spPr>
          <a:xfrm>
            <a:off x="8610600" y="6193790"/>
            <a:ext cx="2743200" cy="365125"/>
          </a:xfrm>
        </p:spPr>
        <p:txBody>
          <a:bodyPr/>
          <a:lstStyle>
            <a:lvl1pPr>
              <a:defRPr b="1" i="0">
                <a:solidFill>
                  <a:schemeClr val="tx2"/>
                </a:solidFill>
                <a:latin typeface="Lato" panose="020F0502020204030203" pitchFamily="34" charset="0"/>
                <a:ea typeface="Lato" panose="020F0502020204030203" pitchFamily="34" charset="0"/>
                <a:cs typeface="Lato" panose="020F0502020204030203" pitchFamily="34" charset="0"/>
              </a:defRPr>
            </a:lvl1pPr>
          </a:lstStyle>
          <a:p>
            <a:fld id="{79E1AF0A-8514-BC47-89C9-084AF8883689}" type="slidenum">
              <a:rPr lang="en-US" smtClean="0"/>
              <a:pPr/>
              <a:t>‹#›</a:t>
            </a:fld>
            <a:endParaRPr lang="en-US" dirty="0"/>
          </a:p>
        </p:txBody>
      </p:sp>
      <p:sp>
        <p:nvSpPr>
          <p:cNvPr id="19" name="Text Placeholder 38">
            <a:extLst>
              <a:ext uri="{FF2B5EF4-FFF2-40B4-BE49-F238E27FC236}">
                <a16:creationId xmlns:a16="http://schemas.microsoft.com/office/drawing/2014/main" id="{03861D6D-2236-4648-8E2D-5B76D1F2C620}"/>
              </a:ext>
            </a:extLst>
          </p:cNvPr>
          <p:cNvSpPr>
            <a:spLocks noGrp="1"/>
          </p:cNvSpPr>
          <p:nvPr>
            <p:ph type="body" sz="quarter" idx="17" hasCustomPrompt="1"/>
          </p:nvPr>
        </p:nvSpPr>
        <p:spPr>
          <a:xfrm>
            <a:off x="711201" y="514605"/>
            <a:ext cx="10642599" cy="709675"/>
          </a:xfrm>
          <a:prstGeom prst="rect">
            <a:avLst/>
          </a:prstGeom>
        </p:spPr>
        <p:txBody>
          <a:bodyPr anchor="t"/>
          <a:lstStyle>
            <a:lvl1pPr marL="0" indent="0" algn="l">
              <a:lnSpc>
                <a:spcPct val="100000"/>
              </a:lnSpc>
              <a:buFont typeface="+mj-lt"/>
              <a:buNone/>
              <a:defRPr sz="4000" b="1" i="0">
                <a:solidFill>
                  <a:schemeClr val="accent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ONE COLUMN TITLE</a:t>
            </a:r>
          </a:p>
        </p:txBody>
      </p:sp>
      <p:sp>
        <p:nvSpPr>
          <p:cNvPr id="24" name="Text Placeholder 38">
            <a:extLst>
              <a:ext uri="{FF2B5EF4-FFF2-40B4-BE49-F238E27FC236}">
                <a16:creationId xmlns:a16="http://schemas.microsoft.com/office/drawing/2014/main" id="{97CFFBDE-C017-0040-9C76-5B2814F8A550}"/>
              </a:ext>
            </a:extLst>
          </p:cNvPr>
          <p:cNvSpPr>
            <a:spLocks noGrp="1"/>
          </p:cNvSpPr>
          <p:nvPr>
            <p:ph type="body" sz="quarter" idx="19" hasCustomPrompt="1"/>
          </p:nvPr>
        </p:nvSpPr>
        <p:spPr>
          <a:xfrm>
            <a:off x="711201" y="1884935"/>
            <a:ext cx="10642599" cy="3987798"/>
          </a:xfrm>
          <a:prstGeom prst="rect">
            <a:avLst/>
          </a:prstGeom>
        </p:spPr>
        <p:txBody>
          <a:bodyPr numCol="1" spcCol="0" anchor="t"/>
          <a:lstStyle>
            <a:lvl1pPr marL="0" marR="0" indent="0" algn="l" defTabSz="914400" rtl="0" eaLnBrk="1" fontAlgn="auto" latinLnBrk="0" hangingPunct="1">
              <a:lnSpc>
                <a:spcPct val="100000"/>
              </a:lnSpc>
              <a:spcBef>
                <a:spcPts val="1000"/>
              </a:spcBef>
              <a:spcAft>
                <a:spcPts val="0"/>
              </a:spcAft>
              <a:buClrTx/>
              <a:buSzTx/>
              <a:buFont typeface="+mj-lt"/>
              <a:buNone/>
              <a:tabLst/>
              <a:defRPr sz="2000" b="0"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dirty="0"/>
              <a:t>This is placeholder text. Type here the add your preferred message.</a:t>
            </a:r>
          </a:p>
        </p:txBody>
      </p:sp>
      <p:sp>
        <p:nvSpPr>
          <p:cNvPr id="27" name="Text Placeholder 38">
            <a:extLst>
              <a:ext uri="{FF2B5EF4-FFF2-40B4-BE49-F238E27FC236}">
                <a16:creationId xmlns:a16="http://schemas.microsoft.com/office/drawing/2014/main" id="{8BFE34DE-BB10-E643-962A-40FC3DDF308B}"/>
              </a:ext>
            </a:extLst>
          </p:cNvPr>
          <p:cNvSpPr>
            <a:spLocks noGrp="1"/>
          </p:cNvSpPr>
          <p:nvPr>
            <p:ph type="body" sz="quarter" idx="18" hasCustomPrompt="1"/>
          </p:nvPr>
        </p:nvSpPr>
        <p:spPr>
          <a:xfrm>
            <a:off x="711201" y="1224280"/>
            <a:ext cx="10642599" cy="461665"/>
          </a:xfrm>
          <a:prstGeom prst="rect">
            <a:avLst/>
          </a:prstGeom>
        </p:spPr>
        <p:txBody>
          <a:bodyPr anchor="t"/>
          <a:lstStyle>
            <a:lvl1pPr marL="0" indent="0" algn="l">
              <a:lnSpc>
                <a:spcPct val="100000"/>
              </a:lnSpc>
              <a:buFont typeface="+mj-lt"/>
              <a:buNone/>
              <a:defRPr sz="2400" b="0" i="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ONE COLUMN SUBTITLE</a:t>
            </a:r>
          </a:p>
        </p:txBody>
      </p:sp>
    </p:spTree>
    <p:extLst>
      <p:ext uri="{BB962C8B-B14F-4D97-AF65-F5344CB8AC3E}">
        <p14:creationId xmlns:p14="http://schemas.microsoft.com/office/powerpoint/2010/main" val="348909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8D7337-A601-8245-BBD3-2B754D55B45A}"/>
              </a:ext>
            </a:extLst>
          </p:cNvPr>
          <p:cNvPicPr>
            <a:picLocks noChangeAspect="1"/>
          </p:cNvPicPr>
          <p:nvPr userDrawn="1"/>
        </p:nvPicPr>
        <p:blipFill rotWithShape="1">
          <a:blip r:embed="rId2">
            <a:alphaModFix amt="5000"/>
          </a:blip>
          <a:srcRect t="13" r="39073" b="14953"/>
          <a:stretch/>
        </p:blipFill>
        <p:spPr>
          <a:xfrm>
            <a:off x="6969760" y="539496"/>
            <a:ext cx="5212080" cy="6309360"/>
          </a:xfrm>
          <a:prstGeom prst="rect">
            <a:avLst/>
          </a:prstGeom>
        </p:spPr>
      </p:pic>
      <p:cxnSp>
        <p:nvCxnSpPr>
          <p:cNvPr id="6" name="Straight Connector 5">
            <a:extLst>
              <a:ext uri="{FF2B5EF4-FFF2-40B4-BE49-F238E27FC236}">
                <a16:creationId xmlns:a16="http://schemas.microsoft.com/office/drawing/2014/main" id="{63B17D49-776D-644A-8F92-D72F504CC111}"/>
              </a:ext>
            </a:extLst>
          </p:cNvPr>
          <p:cNvCxnSpPr>
            <a:cxnSpLocks/>
          </p:cNvCxnSpPr>
          <p:nvPr userDrawn="1"/>
        </p:nvCxnSpPr>
        <p:spPr>
          <a:xfrm flipH="1">
            <a:off x="838200" y="6139180"/>
            <a:ext cx="105156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5870218-F9F6-2C43-8CD1-488031789A9C}"/>
              </a:ext>
            </a:extLst>
          </p:cNvPr>
          <p:cNvPicPr>
            <a:picLocks noChangeAspect="1"/>
          </p:cNvPicPr>
          <p:nvPr userDrawn="1"/>
        </p:nvPicPr>
        <p:blipFill>
          <a:blip r:embed="rId3"/>
          <a:stretch>
            <a:fillRect/>
          </a:stretch>
        </p:blipFill>
        <p:spPr>
          <a:xfrm>
            <a:off x="838200" y="6324600"/>
            <a:ext cx="1833844" cy="308808"/>
          </a:xfrm>
          <a:prstGeom prst="rect">
            <a:avLst/>
          </a:prstGeom>
        </p:spPr>
      </p:pic>
      <p:sp>
        <p:nvSpPr>
          <p:cNvPr id="20" name="Text Placeholder 38">
            <a:extLst>
              <a:ext uri="{FF2B5EF4-FFF2-40B4-BE49-F238E27FC236}">
                <a16:creationId xmlns:a16="http://schemas.microsoft.com/office/drawing/2014/main" id="{3FD4D401-54B2-E048-A851-ED4059536C49}"/>
              </a:ext>
            </a:extLst>
          </p:cNvPr>
          <p:cNvSpPr>
            <a:spLocks noGrp="1"/>
          </p:cNvSpPr>
          <p:nvPr>
            <p:ph type="body" sz="quarter" idx="17" hasCustomPrompt="1"/>
          </p:nvPr>
        </p:nvSpPr>
        <p:spPr>
          <a:xfrm>
            <a:off x="711201" y="514605"/>
            <a:ext cx="10642599" cy="709675"/>
          </a:xfrm>
          <a:prstGeom prst="rect">
            <a:avLst/>
          </a:prstGeom>
        </p:spPr>
        <p:txBody>
          <a:bodyPr anchor="t"/>
          <a:lstStyle>
            <a:lvl1pPr marL="0" indent="0" algn="l">
              <a:lnSpc>
                <a:spcPct val="100000"/>
              </a:lnSpc>
              <a:buFont typeface="+mj-lt"/>
              <a:buNone/>
              <a:defRPr sz="4000" b="1" i="0">
                <a:solidFill>
                  <a:schemeClr val="accent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TWO COLUMN TITLE</a:t>
            </a:r>
          </a:p>
        </p:txBody>
      </p:sp>
      <p:sp>
        <p:nvSpPr>
          <p:cNvPr id="21" name="Text Placeholder 38">
            <a:extLst>
              <a:ext uri="{FF2B5EF4-FFF2-40B4-BE49-F238E27FC236}">
                <a16:creationId xmlns:a16="http://schemas.microsoft.com/office/drawing/2014/main" id="{5A6689F9-57C3-F54E-8CA4-6CE5C5A20045}"/>
              </a:ext>
            </a:extLst>
          </p:cNvPr>
          <p:cNvSpPr>
            <a:spLocks noGrp="1"/>
          </p:cNvSpPr>
          <p:nvPr>
            <p:ph type="body" sz="quarter" idx="18" hasCustomPrompt="1"/>
          </p:nvPr>
        </p:nvSpPr>
        <p:spPr>
          <a:xfrm>
            <a:off x="711201" y="1224280"/>
            <a:ext cx="10642599" cy="461665"/>
          </a:xfrm>
          <a:prstGeom prst="rect">
            <a:avLst/>
          </a:prstGeom>
        </p:spPr>
        <p:txBody>
          <a:bodyPr anchor="t"/>
          <a:lstStyle>
            <a:lvl1pPr marL="0" indent="0" algn="l">
              <a:lnSpc>
                <a:spcPct val="100000"/>
              </a:lnSpc>
              <a:buFont typeface="+mj-lt"/>
              <a:buNone/>
              <a:defRPr sz="2400" b="0" i="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TWO COLUMN SUBTITLE</a:t>
            </a:r>
          </a:p>
        </p:txBody>
      </p:sp>
      <p:sp>
        <p:nvSpPr>
          <p:cNvPr id="22" name="Text Placeholder 38">
            <a:extLst>
              <a:ext uri="{FF2B5EF4-FFF2-40B4-BE49-F238E27FC236}">
                <a16:creationId xmlns:a16="http://schemas.microsoft.com/office/drawing/2014/main" id="{28676D12-1C4D-8949-8A23-9301D32B2B76}"/>
              </a:ext>
            </a:extLst>
          </p:cNvPr>
          <p:cNvSpPr>
            <a:spLocks noGrp="1"/>
          </p:cNvSpPr>
          <p:nvPr>
            <p:ph type="body" sz="quarter" idx="19" hasCustomPrompt="1"/>
          </p:nvPr>
        </p:nvSpPr>
        <p:spPr>
          <a:xfrm>
            <a:off x="711201" y="1884935"/>
            <a:ext cx="10642599" cy="3987798"/>
          </a:xfrm>
          <a:prstGeom prst="rect">
            <a:avLst/>
          </a:prstGeom>
        </p:spPr>
        <p:txBody>
          <a:bodyPr numCol="2" spcCol="182880" anchor="t"/>
          <a:lstStyle>
            <a:lvl1pPr marL="0" marR="0" indent="0" algn="l" defTabSz="914400" rtl="0" eaLnBrk="1" fontAlgn="auto" latinLnBrk="0" hangingPunct="1">
              <a:lnSpc>
                <a:spcPct val="100000"/>
              </a:lnSpc>
              <a:spcBef>
                <a:spcPts val="1000"/>
              </a:spcBef>
              <a:spcAft>
                <a:spcPts val="0"/>
              </a:spcAft>
              <a:buClrTx/>
              <a:buSzTx/>
              <a:buFont typeface="+mj-lt"/>
              <a:buNone/>
              <a:tabLst/>
              <a:defRPr sz="2000" b="0"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dirty="0"/>
              <a:t>This is placeholder text. Type here the add your preferred message.</a:t>
            </a:r>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dirty="0"/>
              <a:t>This is placeholder text. Type here the add your preferred message.</a:t>
            </a:r>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p:txBody>
      </p:sp>
      <p:sp>
        <p:nvSpPr>
          <p:cNvPr id="25" name="Slide Number Placeholder 24">
            <a:extLst>
              <a:ext uri="{FF2B5EF4-FFF2-40B4-BE49-F238E27FC236}">
                <a16:creationId xmlns:a16="http://schemas.microsoft.com/office/drawing/2014/main" id="{D991E203-11D8-1F45-AE18-C89CEFACA924}"/>
              </a:ext>
            </a:extLst>
          </p:cNvPr>
          <p:cNvSpPr>
            <a:spLocks noGrp="1"/>
          </p:cNvSpPr>
          <p:nvPr>
            <p:ph type="sldNum" sz="quarter" idx="22"/>
          </p:nvPr>
        </p:nvSpPr>
        <p:spPr>
          <a:xfrm>
            <a:off x="8610600" y="6193790"/>
            <a:ext cx="2743200" cy="365125"/>
          </a:xfrm>
        </p:spPr>
        <p:txBody>
          <a:bodyPr/>
          <a:lstStyle>
            <a:lvl1pPr>
              <a:defRPr b="1" i="0">
                <a:solidFill>
                  <a:schemeClr val="tx2"/>
                </a:solidFill>
                <a:latin typeface="Lato" panose="020F0502020204030203" pitchFamily="34" charset="0"/>
                <a:ea typeface="Lato" panose="020F0502020204030203" pitchFamily="34" charset="0"/>
                <a:cs typeface="Lato" panose="020F0502020204030203" pitchFamily="34" charset="0"/>
              </a:defRPr>
            </a:lvl1pPr>
          </a:lstStyle>
          <a:p>
            <a:fld id="{79E1AF0A-8514-BC47-89C9-084AF8883689}" type="slidenum">
              <a:rPr lang="en-US" smtClean="0"/>
              <a:pPr/>
              <a:t>‹#›</a:t>
            </a:fld>
            <a:endParaRPr lang="en-US" dirty="0"/>
          </a:p>
        </p:txBody>
      </p:sp>
    </p:spTree>
    <p:extLst>
      <p:ext uri="{BB962C8B-B14F-4D97-AF65-F5344CB8AC3E}">
        <p14:creationId xmlns:p14="http://schemas.microsoft.com/office/powerpoint/2010/main" val="267392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CE8446-575C-3743-BAD0-4BC0F23A673B}"/>
              </a:ext>
            </a:extLst>
          </p:cNvPr>
          <p:cNvPicPr>
            <a:picLocks noChangeAspect="1"/>
          </p:cNvPicPr>
          <p:nvPr userDrawn="1"/>
        </p:nvPicPr>
        <p:blipFill rotWithShape="1">
          <a:blip r:embed="rId2">
            <a:alphaModFix amt="5000"/>
          </a:blip>
          <a:srcRect t="13" r="39073" b="14953"/>
          <a:stretch/>
        </p:blipFill>
        <p:spPr>
          <a:xfrm>
            <a:off x="6969760" y="539496"/>
            <a:ext cx="5212080" cy="6309360"/>
          </a:xfrm>
          <a:prstGeom prst="rect">
            <a:avLst/>
          </a:prstGeom>
        </p:spPr>
      </p:pic>
      <p:cxnSp>
        <p:nvCxnSpPr>
          <p:cNvPr id="9" name="Straight Connector 8">
            <a:extLst>
              <a:ext uri="{FF2B5EF4-FFF2-40B4-BE49-F238E27FC236}">
                <a16:creationId xmlns:a16="http://schemas.microsoft.com/office/drawing/2014/main" id="{133F3CFB-2CF2-424B-80B5-67EDAB2FD221}"/>
              </a:ext>
            </a:extLst>
          </p:cNvPr>
          <p:cNvCxnSpPr>
            <a:cxnSpLocks/>
          </p:cNvCxnSpPr>
          <p:nvPr userDrawn="1"/>
        </p:nvCxnSpPr>
        <p:spPr>
          <a:xfrm flipH="1">
            <a:off x="838200" y="6139180"/>
            <a:ext cx="105156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DE8034E-BA45-D74A-A8FB-35EB28995A06}"/>
              </a:ext>
            </a:extLst>
          </p:cNvPr>
          <p:cNvPicPr>
            <a:picLocks noChangeAspect="1"/>
          </p:cNvPicPr>
          <p:nvPr userDrawn="1"/>
        </p:nvPicPr>
        <p:blipFill>
          <a:blip r:embed="rId3"/>
          <a:stretch>
            <a:fillRect/>
          </a:stretch>
        </p:blipFill>
        <p:spPr>
          <a:xfrm>
            <a:off x="838200" y="6324600"/>
            <a:ext cx="1833844" cy="308808"/>
          </a:xfrm>
          <a:prstGeom prst="rect">
            <a:avLst/>
          </a:prstGeom>
        </p:spPr>
      </p:pic>
      <p:sp>
        <p:nvSpPr>
          <p:cNvPr id="23" name="Text Placeholder 38">
            <a:extLst>
              <a:ext uri="{FF2B5EF4-FFF2-40B4-BE49-F238E27FC236}">
                <a16:creationId xmlns:a16="http://schemas.microsoft.com/office/drawing/2014/main" id="{E4B956E2-65F7-0F40-AA50-DCBB62FF666A}"/>
              </a:ext>
            </a:extLst>
          </p:cNvPr>
          <p:cNvSpPr>
            <a:spLocks noGrp="1"/>
          </p:cNvSpPr>
          <p:nvPr>
            <p:ph type="body" sz="quarter" idx="17" hasCustomPrompt="1"/>
          </p:nvPr>
        </p:nvSpPr>
        <p:spPr>
          <a:xfrm>
            <a:off x="711201" y="514605"/>
            <a:ext cx="10642599" cy="709675"/>
          </a:xfrm>
          <a:prstGeom prst="rect">
            <a:avLst/>
          </a:prstGeom>
        </p:spPr>
        <p:txBody>
          <a:bodyPr anchor="t"/>
          <a:lstStyle>
            <a:lvl1pPr marL="0" indent="0" algn="l">
              <a:lnSpc>
                <a:spcPct val="100000"/>
              </a:lnSpc>
              <a:buFont typeface="+mj-lt"/>
              <a:buNone/>
              <a:defRPr sz="4000" b="1" i="0">
                <a:solidFill>
                  <a:schemeClr val="accent1"/>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THREE COLUMN TITLE</a:t>
            </a:r>
          </a:p>
        </p:txBody>
      </p:sp>
      <p:sp>
        <p:nvSpPr>
          <p:cNvPr id="24" name="Text Placeholder 38">
            <a:extLst>
              <a:ext uri="{FF2B5EF4-FFF2-40B4-BE49-F238E27FC236}">
                <a16:creationId xmlns:a16="http://schemas.microsoft.com/office/drawing/2014/main" id="{B8AA0DB9-46B8-0C42-9DAD-9D5AEC98E1B9}"/>
              </a:ext>
            </a:extLst>
          </p:cNvPr>
          <p:cNvSpPr>
            <a:spLocks noGrp="1"/>
          </p:cNvSpPr>
          <p:nvPr>
            <p:ph type="body" sz="quarter" idx="18" hasCustomPrompt="1"/>
          </p:nvPr>
        </p:nvSpPr>
        <p:spPr>
          <a:xfrm>
            <a:off x="711201" y="1224280"/>
            <a:ext cx="10642599" cy="461665"/>
          </a:xfrm>
          <a:prstGeom prst="rect">
            <a:avLst/>
          </a:prstGeom>
        </p:spPr>
        <p:txBody>
          <a:bodyPr anchor="t"/>
          <a:lstStyle>
            <a:lvl1pPr marL="0" indent="0" algn="l">
              <a:lnSpc>
                <a:spcPct val="100000"/>
              </a:lnSpc>
              <a:buFont typeface="+mj-lt"/>
              <a:buNone/>
              <a:defRPr sz="2400" b="0" i="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THREE COLUMN SUBTITLE</a:t>
            </a:r>
          </a:p>
        </p:txBody>
      </p:sp>
      <p:sp>
        <p:nvSpPr>
          <p:cNvPr id="26" name="Text Placeholder 38">
            <a:extLst>
              <a:ext uri="{FF2B5EF4-FFF2-40B4-BE49-F238E27FC236}">
                <a16:creationId xmlns:a16="http://schemas.microsoft.com/office/drawing/2014/main" id="{972AA3BE-E2ED-564B-B4AA-78DC51D8114C}"/>
              </a:ext>
            </a:extLst>
          </p:cNvPr>
          <p:cNvSpPr>
            <a:spLocks noGrp="1"/>
          </p:cNvSpPr>
          <p:nvPr>
            <p:ph type="body" sz="quarter" idx="19" hasCustomPrompt="1"/>
          </p:nvPr>
        </p:nvSpPr>
        <p:spPr>
          <a:xfrm>
            <a:off x="711201" y="1884935"/>
            <a:ext cx="10642599" cy="3987798"/>
          </a:xfrm>
          <a:prstGeom prst="rect">
            <a:avLst/>
          </a:prstGeom>
        </p:spPr>
        <p:txBody>
          <a:bodyPr numCol="3" spcCol="182880" anchor="t"/>
          <a:lstStyle>
            <a:lvl1pPr marL="0" marR="0" indent="0" algn="l" defTabSz="914400" rtl="0" eaLnBrk="1" fontAlgn="auto" latinLnBrk="0" hangingPunct="1">
              <a:lnSpc>
                <a:spcPct val="100000"/>
              </a:lnSpc>
              <a:spcBef>
                <a:spcPts val="1000"/>
              </a:spcBef>
              <a:spcAft>
                <a:spcPts val="0"/>
              </a:spcAft>
              <a:buClrTx/>
              <a:buSzTx/>
              <a:buFont typeface="+mj-lt"/>
              <a:buNone/>
              <a:tabLst/>
              <a:defRPr sz="2000" b="0"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dirty="0"/>
              <a:t>This is placeholder text. Type here the add your preferred message.</a:t>
            </a:r>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dirty="0"/>
              <a:t>This is placeholder text. Type here the add your preferred message.</a:t>
            </a:r>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dirty="0"/>
              <a:t>This is placeholder text. Type here the add your preferred message.</a:t>
            </a:r>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mj-lt"/>
              <a:buNone/>
              <a:tabLst/>
              <a:defRPr/>
            </a:pPr>
            <a:endParaRPr lang="en-US" dirty="0"/>
          </a:p>
        </p:txBody>
      </p:sp>
      <p:sp>
        <p:nvSpPr>
          <p:cNvPr id="29" name="Slide Number Placeholder 28">
            <a:extLst>
              <a:ext uri="{FF2B5EF4-FFF2-40B4-BE49-F238E27FC236}">
                <a16:creationId xmlns:a16="http://schemas.microsoft.com/office/drawing/2014/main" id="{91E0BA37-1289-A94E-A898-AC6415324038}"/>
              </a:ext>
            </a:extLst>
          </p:cNvPr>
          <p:cNvSpPr>
            <a:spLocks noGrp="1"/>
          </p:cNvSpPr>
          <p:nvPr>
            <p:ph type="sldNum" sz="quarter" idx="22"/>
          </p:nvPr>
        </p:nvSpPr>
        <p:spPr>
          <a:xfrm>
            <a:off x="8610600" y="6193790"/>
            <a:ext cx="2743200" cy="365125"/>
          </a:xfrm>
        </p:spPr>
        <p:txBody>
          <a:bodyPr/>
          <a:lstStyle>
            <a:lvl1pPr>
              <a:defRPr b="1" i="0">
                <a:solidFill>
                  <a:schemeClr val="tx2"/>
                </a:solidFill>
                <a:latin typeface="Lato" panose="020F0502020204030203" pitchFamily="34" charset="0"/>
                <a:ea typeface="Lato" panose="020F0502020204030203" pitchFamily="34" charset="0"/>
                <a:cs typeface="Lato" panose="020F0502020204030203" pitchFamily="34" charset="0"/>
              </a:defRPr>
            </a:lvl1pPr>
          </a:lstStyle>
          <a:p>
            <a:fld id="{79E1AF0A-8514-BC47-89C9-084AF8883689}" type="slidenum">
              <a:rPr lang="en-US" smtClean="0"/>
              <a:pPr/>
              <a:t>‹#›</a:t>
            </a:fld>
            <a:endParaRPr lang="en-US" dirty="0"/>
          </a:p>
        </p:txBody>
      </p:sp>
    </p:spTree>
    <p:extLst>
      <p:ext uri="{BB962C8B-B14F-4D97-AF65-F5344CB8AC3E}">
        <p14:creationId xmlns:p14="http://schemas.microsoft.com/office/powerpoint/2010/main" val="171427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5FC887-7AF7-5143-AB5E-2D0CEC2E9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0FE83C74-6BB0-5044-AF38-E2037EA303BD}" type="datetime1">
              <a:rPr lang="en-US" smtClean="0"/>
              <a:t>5/15/23</a:t>
            </a:fld>
            <a:endParaRPr lang="en-US" dirty="0"/>
          </a:p>
        </p:txBody>
      </p:sp>
      <p:sp>
        <p:nvSpPr>
          <p:cNvPr id="5" name="Footer Placeholder 4">
            <a:extLst>
              <a:ext uri="{FF2B5EF4-FFF2-40B4-BE49-F238E27FC236}">
                <a16:creationId xmlns:a16="http://schemas.microsoft.com/office/drawing/2014/main" id="{8A66DA95-C4E0-884E-B821-2C9E7946E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VFN</a:t>
            </a:r>
          </a:p>
        </p:txBody>
      </p:sp>
      <p:sp>
        <p:nvSpPr>
          <p:cNvPr id="6" name="Slide Number Placeholder 5">
            <a:extLst>
              <a:ext uri="{FF2B5EF4-FFF2-40B4-BE49-F238E27FC236}">
                <a16:creationId xmlns:a16="http://schemas.microsoft.com/office/drawing/2014/main" id="{DCEC5C9E-CFCF-FF4D-AFFC-450CC6620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1AF0A-8514-BC47-89C9-084AF8883689}" type="slidenum">
              <a:rPr lang="en-US" smtClean="0"/>
              <a:t>‹#›</a:t>
            </a:fld>
            <a:endParaRPr lang="en-US"/>
          </a:p>
        </p:txBody>
      </p:sp>
      <p:pic>
        <p:nvPicPr>
          <p:cNvPr id="14" name="Picture 13">
            <a:extLst>
              <a:ext uri="{FF2B5EF4-FFF2-40B4-BE49-F238E27FC236}">
                <a16:creationId xmlns:a16="http://schemas.microsoft.com/office/drawing/2014/main" id="{6933D1B3-D441-0140-9373-C604E2AA1CD6}"/>
              </a:ext>
            </a:extLst>
          </p:cNvPr>
          <p:cNvPicPr>
            <a:picLocks noChangeAspect="1"/>
          </p:cNvPicPr>
          <p:nvPr userDrawn="1"/>
        </p:nvPicPr>
        <p:blipFill>
          <a:blip r:embed="rId15"/>
          <a:stretch>
            <a:fillRect/>
          </a:stretch>
        </p:blipFill>
        <p:spPr>
          <a:xfrm>
            <a:off x="838200" y="6047536"/>
            <a:ext cx="1833880" cy="308814"/>
          </a:xfrm>
          <a:prstGeom prst="rect">
            <a:avLst/>
          </a:prstGeom>
        </p:spPr>
      </p:pic>
    </p:spTree>
    <p:extLst>
      <p:ext uri="{BB962C8B-B14F-4D97-AF65-F5344CB8AC3E}">
        <p14:creationId xmlns:p14="http://schemas.microsoft.com/office/powerpoint/2010/main" val="276477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72C3-914D-CD40-BDAE-77D9CB3FC002}"/>
              </a:ext>
            </a:extLst>
          </p:cNvPr>
          <p:cNvSpPr>
            <a:spLocks noGrp="1"/>
          </p:cNvSpPr>
          <p:nvPr>
            <p:ph type="ctrTitle"/>
          </p:nvPr>
        </p:nvSpPr>
        <p:spPr>
          <a:xfrm>
            <a:off x="838200" y="2349086"/>
            <a:ext cx="6948055" cy="1079914"/>
          </a:xfrm>
        </p:spPr>
        <p:txBody>
          <a:bodyPr/>
          <a:lstStyle/>
          <a:p>
            <a:r>
              <a:rPr lang="en-US" dirty="0"/>
              <a:t>B</a:t>
            </a:r>
            <a:r>
              <a:rPr lang="en-US" sz="4800" dirty="0"/>
              <a:t>ob and Anna Lou Schaberg Foundation</a:t>
            </a:r>
          </a:p>
        </p:txBody>
      </p:sp>
      <p:sp>
        <p:nvSpPr>
          <p:cNvPr id="3" name="Subtitle 2">
            <a:extLst>
              <a:ext uri="{FF2B5EF4-FFF2-40B4-BE49-F238E27FC236}">
                <a16:creationId xmlns:a16="http://schemas.microsoft.com/office/drawing/2014/main" id="{795A37D8-1FAE-554B-BE8A-75B6D4AFA49C}"/>
              </a:ext>
            </a:extLst>
          </p:cNvPr>
          <p:cNvSpPr>
            <a:spLocks noGrp="1"/>
          </p:cNvSpPr>
          <p:nvPr>
            <p:ph type="subTitle" idx="1"/>
          </p:nvPr>
        </p:nvSpPr>
        <p:spPr/>
        <p:txBody>
          <a:bodyPr/>
          <a:lstStyle/>
          <a:p>
            <a:r>
              <a:rPr lang="en-US" dirty="0"/>
              <a:t>Older Adults and Aging </a:t>
            </a:r>
          </a:p>
        </p:txBody>
      </p:sp>
    </p:spTree>
    <p:extLst>
      <p:ext uri="{BB962C8B-B14F-4D97-AF65-F5344CB8AC3E}">
        <p14:creationId xmlns:p14="http://schemas.microsoft.com/office/powerpoint/2010/main" val="275805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5E86DA-AD7B-DD4C-A185-E684A7E872FF}"/>
              </a:ext>
            </a:extLst>
          </p:cNvPr>
          <p:cNvSpPr>
            <a:spLocks noGrp="1"/>
          </p:cNvSpPr>
          <p:nvPr>
            <p:ph type="sldNum" sz="quarter" idx="4294967295"/>
          </p:nvPr>
        </p:nvSpPr>
        <p:spPr>
          <a:xfrm>
            <a:off x="9448800" y="6194425"/>
            <a:ext cx="2743200" cy="365125"/>
          </a:xfrm>
        </p:spPr>
        <p:txBody>
          <a:bodyPr/>
          <a:lstStyle/>
          <a:p>
            <a:fld id="{79E1AF0A-8514-BC47-89C9-084AF8883689}" type="slidenum">
              <a:rPr lang="en-US" smtClean="0"/>
              <a:pPr/>
              <a:t>2</a:t>
            </a:fld>
            <a:endParaRPr lang="en-US" dirty="0"/>
          </a:p>
        </p:txBody>
      </p:sp>
      <p:sp>
        <p:nvSpPr>
          <p:cNvPr id="12" name="TextBox 11">
            <a:extLst>
              <a:ext uri="{FF2B5EF4-FFF2-40B4-BE49-F238E27FC236}">
                <a16:creationId xmlns:a16="http://schemas.microsoft.com/office/drawing/2014/main" id="{9D2839C9-EF5C-F1F8-43BC-BF0A23002FED}"/>
              </a:ext>
            </a:extLst>
          </p:cNvPr>
          <p:cNvSpPr txBox="1"/>
          <p:nvPr/>
        </p:nvSpPr>
        <p:spPr>
          <a:xfrm>
            <a:off x="8009907" y="2305651"/>
            <a:ext cx="2148504" cy="461665"/>
          </a:xfrm>
          <a:prstGeom prst="rect">
            <a:avLst/>
          </a:prstGeom>
          <a:noFill/>
        </p:spPr>
        <p:txBody>
          <a:bodyPr wrap="square">
            <a:spAutoFit/>
          </a:bodyPr>
          <a:lstStyle/>
          <a:p>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 </a:t>
            </a:r>
          </a:p>
        </p:txBody>
      </p:sp>
      <p:pic>
        <p:nvPicPr>
          <p:cNvPr id="4" name="Picture 3">
            <a:extLst>
              <a:ext uri="{FF2B5EF4-FFF2-40B4-BE49-F238E27FC236}">
                <a16:creationId xmlns:a16="http://schemas.microsoft.com/office/drawing/2014/main" id="{0580AACE-1F3D-7FA3-F8DD-C76B953B25A7}"/>
              </a:ext>
            </a:extLst>
          </p:cNvPr>
          <p:cNvPicPr>
            <a:picLocks noChangeAspect="1"/>
          </p:cNvPicPr>
          <p:nvPr/>
        </p:nvPicPr>
        <p:blipFill>
          <a:blip r:embed="rId3"/>
          <a:stretch>
            <a:fillRect/>
          </a:stretch>
        </p:blipFill>
        <p:spPr>
          <a:xfrm>
            <a:off x="6278695" y="2547663"/>
            <a:ext cx="4541705" cy="1950460"/>
          </a:xfrm>
          <a:prstGeom prst="rect">
            <a:avLst/>
          </a:prstGeom>
        </p:spPr>
      </p:pic>
      <p:pic>
        <p:nvPicPr>
          <p:cNvPr id="8" name="Picture 7">
            <a:extLst>
              <a:ext uri="{FF2B5EF4-FFF2-40B4-BE49-F238E27FC236}">
                <a16:creationId xmlns:a16="http://schemas.microsoft.com/office/drawing/2014/main" id="{FD772CA5-D9DE-81F1-D85B-F31C361E8596}"/>
              </a:ext>
            </a:extLst>
          </p:cNvPr>
          <p:cNvPicPr>
            <a:picLocks noChangeAspect="1"/>
          </p:cNvPicPr>
          <p:nvPr/>
        </p:nvPicPr>
        <p:blipFill>
          <a:blip r:embed="rId4"/>
          <a:stretch>
            <a:fillRect/>
          </a:stretch>
        </p:blipFill>
        <p:spPr>
          <a:xfrm>
            <a:off x="1542690" y="1714500"/>
            <a:ext cx="3429000" cy="3429000"/>
          </a:xfrm>
          <a:prstGeom prst="rect">
            <a:avLst/>
          </a:prstGeom>
        </p:spPr>
      </p:pic>
    </p:spTree>
    <p:extLst>
      <p:ext uri="{BB962C8B-B14F-4D97-AF65-F5344CB8AC3E}">
        <p14:creationId xmlns:p14="http://schemas.microsoft.com/office/powerpoint/2010/main" val="171589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5E86DA-AD7B-DD4C-A185-E684A7E872FF}"/>
              </a:ext>
            </a:extLst>
          </p:cNvPr>
          <p:cNvSpPr>
            <a:spLocks noGrp="1"/>
          </p:cNvSpPr>
          <p:nvPr>
            <p:ph type="sldNum" sz="quarter" idx="12"/>
          </p:nvPr>
        </p:nvSpPr>
        <p:spPr/>
        <p:txBody>
          <a:bodyPr/>
          <a:lstStyle/>
          <a:p>
            <a:fld id="{79E1AF0A-8514-BC47-89C9-084AF8883689}" type="slidenum">
              <a:rPr lang="en-US" smtClean="0"/>
              <a:pPr/>
              <a:t>3</a:t>
            </a:fld>
            <a:endParaRPr lang="en-US" dirty="0"/>
          </a:p>
        </p:txBody>
      </p:sp>
      <p:sp>
        <p:nvSpPr>
          <p:cNvPr id="3" name="Text Placeholder 2">
            <a:extLst>
              <a:ext uri="{FF2B5EF4-FFF2-40B4-BE49-F238E27FC236}">
                <a16:creationId xmlns:a16="http://schemas.microsoft.com/office/drawing/2014/main" id="{DE9ADAC4-BD0A-4D44-B0F6-1E0C1E5985CC}"/>
              </a:ext>
            </a:extLst>
          </p:cNvPr>
          <p:cNvSpPr>
            <a:spLocks noGrp="1"/>
          </p:cNvSpPr>
          <p:nvPr>
            <p:ph type="body" sz="quarter" idx="17"/>
          </p:nvPr>
        </p:nvSpPr>
        <p:spPr/>
        <p:txBody>
          <a:bodyPr/>
          <a:lstStyle/>
          <a:p>
            <a:r>
              <a:rPr lang="en-US" dirty="0"/>
              <a:t>Understanding the Issue</a:t>
            </a:r>
          </a:p>
        </p:txBody>
      </p:sp>
      <p:sp>
        <p:nvSpPr>
          <p:cNvPr id="4" name="Text Placeholder 8">
            <a:extLst>
              <a:ext uri="{FF2B5EF4-FFF2-40B4-BE49-F238E27FC236}">
                <a16:creationId xmlns:a16="http://schemas.microsoft.com/office/drawing/2014/main" id="{B07274A2-B68F-9E05-A338-02DB1AB49EFD}"/>
              </a:ext>
            </a:extLst>
          </p:cNvPr>
          <p:cNvSpPr txBox="1">
            <a:spLocks/>
          </p:cNvSpPr>
          <p:nvPr/>
        </p:nvSpPr>
        <p:spPr>
          <a:xfrm>
            <a:off x="711201" y="1224280"/>
            <a:ext cx="10642599" cy="461665"/>
          </a:xfrm>
          <a:prstGeom prst="rect">
            <a:avLst/>
          </a:prstGeom>
        </p:spPr>
        <p:txBody>
          <a:bodyPr anchor="t"/>
          <a:lstStyle>
            <a:lvl1pPr marL="0" indent="0" algn="l" defTabSz="914400" rtl="0" eaLnBrk="1" latinLnBrk="0" hangingPunct="1">
              <a:lnSpc>
                <a:spcPct val="100000"/>
              </a:lnSpc>
              <a:spcBef>
                <a:spcPts val="1000"/>
              </a:spcBef>
              <a:buFont typeface="+mj-lt"/>
              <a:buNone/>
              <a:defRPr sz="2400" b="0" i="0" kern="1200">
                <a:solidFill>
                  <a:schemeClr val="accent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ext Placeholder 3">
            <a:extLst>
              <a:ext uri="{FF2B5EF4-FFF2-40B4-BE49-F238E27FC236}">
                <a16:creationId xmlns:a16="http://schemas.microsoft.com/office/drawing/2014/main" id="{EE34C07B-0FE7-2840-9397-16488289D65C}"/>
              </a:ext>
            </a:extLst>
          </p:cNvPr>
          <p:cNvSpPr>
            <a:spLocks noGrp="1"/>
          </p:cNvSpPr>
          <p:nvPr>
            <p:ph type="body" sz="quarter" idx="19"/>
          </p:nvPr>
        </p:nvSpPr>
        <p:spPr>
          <a:xfrm>
            <a:off x="711201" y="1902315"/>
            <a:ext cx="6375399" cy="1863572"/>
          </a:xfrm>
        </p:spPr>
        <p:txBody>
          <a:bodyPr/>
          <a:lstStyle/>
          <a:p>
            <a:r>
              <a:rPr lang="en-US" dirty="0"/>
              <a:t>Fred </a:t>
            </a:r>
            <a:r>
              <a:rPr lang="en-US" dirty="0" err="1"/>
              <a:t>Karnas</a:t>
            </a:r>
            <a:r>
              <a:rPr lang="en-US" dirty="0"/>
              <a:t>, Susan Hallett and Susan Brown Davis learn with and from leaders of organizations serving older adult in the Richmond region </a:t>
            </a:r>
          </a:p>
          <a:p>
            <a:endParaRPr lang="en-US" dirty="0"/>
          </a:p>
        </p:txBody>
      </p:sp>
      <p:pic>
        <p:nvPicPr>
          <p:cNvPr id="5122" name="Picture 2">
            <a:extLst>
              <a:ext uri="{FF2B5EF4-FFF2-40B4-BE49-F238E27FC236}">
                <a16:creationId xmlns:a16="http://schemas.microsoft.com/office/drawing/2014/main" id="{445770CB-1997-AD3E-2A95-454AA1368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1" y="3207547"/>
            <a:ext cx="1798320" cy="26104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52DCD7E-34FB-15EC-2A27-F448502708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34" t="3542" r="16311" b="5104"/>
          <a:stretch/>
        </p:blipFill>
        <p:spPr bwMode="auto">
          <a:xfrm>
            <a:off x="2936240" y="3234690"/>
            <a:ext cx="1861820" cy="261046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6CC2E53-0C51-9CB1-41C5-3E747E1084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6514" y="3234690"/>
            <a:ext cx="1895813" cy="26104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F60DAC-4567-6D57-314D-06379380F72B}"/>
              </a:ext>
            </a:extLst>
          </p:cNvPr>
          <p:cNvSpPr txBox="1"/>
          <p:nvPr/>
        </p:nvSpPr>
        <p:spPr>
          <a:xfrm>
            <a:off x="8329108" y="1413063"/>
            <a:ext cx="3542852" cy="4031873"/>
          </a:xfrm>
          <a:prstGeom prst="rect">
            <a:avLst/>
          </a:prstGeom>
          <a:solidFill>
            <a:schemeClr val="accent2"/>
          </a:solidFill>
        </p:spPr>
        <p:txBody>
          <a:bodyPr wrap="square">
            <a:spAutoFit/>
          </a:bodyPr>
          <a:lstStyle/>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Better Housing Coalition </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Community Foundation for a greater Richmond </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Circle Center</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Virginia Department of Aging and Rehabilitative Services (DARS)</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Enterprise Community Partners</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Family Lifeline </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Jewish Family Services </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Longevity Project</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Project Homes</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Senior Connections </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South Richmond Adult Day Care Center</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VCU School of Gerontology </a:t>
            </a:r>
          </a:p>
          <a:p>
            <a:pPr rtl="0" fontAlgn="base">
              <a:spcBef>
                <a:spcPts val="0"/>
              </a:spcBef>
              <a:spcAft>
                <a:spcPts val="0"/>
              </a:spcAft>
              <a:buFont typeface="Arial" panose="020B0604020202020204" pitchFamily="34" charset="0"/>
              <a:buChar char="•"/>
            </a:pPr>
            <a:r>
              <a:rPr lang="en-US" sz="1600" b="1" i="0" u="none" strike="noStrike"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VCU School of Nursing </a:t>
            </a:r>
          </a:p>
        </p:txBody>
      </p:sp>
    </p:spTree>
    <p:extLst>
      <p:ext uri="{BB962C8B-B14F-4D97-AF65-F5344CB8AC3E}">
        <p14:creationId xmlns:p14="http://schemas.microsoft.com/office/powerpoint/2010/main" val="319435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6E1FB6-042D-2E43-9114-63C2DFF79213}"/>
              </a:ext>
            </a:extLst>
          </p:cNvPr>
          <p:cNvSpPr>
            <a:spLocks noGrp="1"/>
          </p:cNvSpPr>
          <p:nvPr>
            <p:ph type="sldNum" sz="quarter" idx="12"/>
          </p:nvPr>
        </p:nvSpPr>
        <p:spPr/>
        <p:txBody>
          <a:bodyPr/>
          <a:lstStyle/>
          <a:p>
            <a:fld id="{79E1AF0A-8514-BC47-89C9-084AF8883689}" type="slidenum">
              <a:rPr lang="en-US" smtClean="0"/>
              <a:pPr/>
              <a:t>4</a:t>
            </a:fld>
            <a:endParaRPr lang="en-US" dirty="0"/>
          </a:p>
        </p:txBody>
      </p:sp>
      <p:sp>
        <p:nvSpPr>
          <p:cNvPr id="3" name="Text Placeholder 2">
            <a:extLst>
              <a:ext uri="{FF2B5EF4-FFF2-40B4-BE49-F238E27FC236}">
                <a16:creationId xmlns:a16="http://schemas.microsoft.com/office/drawing/2014/main" id="{5D218A22-9BBE-FE43-934C-C2E1840C4B58}"/>
              </a:ext>
            </a:extLst>
          </p:cNvPr>
          <p:cNvSpPr>
            <a:spLocks noGrp="1"/>
          </p:cNvSpPr>
          <p:nvPr>
            <p:ph type="body" sz="quarter" idx="17"/>
          </p:nvPr>
        </p:nvSpPr>
        <p:spPr/>
        <p:txBody>
          <a:bodyPr/>
          <a:lstStyle/>
          <a:p>
            <a:r>
              <a:rPr lang="en-US" dirty="0"/>
              <a:t>Report: Supporting Those Who Support Our Elders</a:t>
            </a:r>
          </a:p>
        </p:txBody>
      </p:sp>
      <p:sp>
        <p:nvSpPr>
          <p:cNvPr id="5" name="Text Placeholder 4">
            <a:extLst>
              <a:ext uri="{FF2B5EF4-FFF2-40B4-BE49-F238E27FC236}">
                <a16:creationId xmlns:a16="http://schemas.microsoft.com/office/drawing/2014/main" id="{CE0D128E-4016-2C40-BA82-E7D93EA9E4F2}"/>
              </a:ext>
            </a:extLst>
          </p:cNvPr>
          <p:cNvSpPr>
            <a:spLocks noGrp="1"/>
          </p:cNvSpPr>
          <p:nvPr>
            <p:ph type="body" sz="quarter" idx="19"/>
          </p:nvPr>
        </p:nvSpPr>
        <p:spPr>
          <a:xfrm>
            <a:off x="711201" y="2106718"/>
            <a:ext cx="4371787" cy="3708398"/>
          </a:xfrm>
        </p:spPr>
        <p:txBody>
          <a:bodyPr/>
          <a:lstStyle/>
          <a:p>
            <a:r>
              <a:rPr lang="en-US" dirty="0"/>
              <a:t>“But low hourly wages combined with a high rate of part-time work result in national median annual earnings for direct care workers of $20,200. Nationally, direct care workers are predominantly female (86%), people of color (59%) and Immigrants (26%). Half of these workers have no more than a high school education.”</a:t>
            </a:r>
          </a:p>
        </p:txBody>
      </p:sp>
      <p:pic>
        <p:nvPicPr>
          <p:cNvPr id="12" name="Picture 11">
            <a:extLst>
              <a:ext uri="{FF2B5EF4-FFF2-40B4-BE49-F238E27FC236}">
                <a16:creationId xmlns:a16="http://schemas.microsoft.com/office/drawing/2014/main" id="{41D34749-E739-32E4-C994-CFC8D301D56B}"/>
              </a:ext>
            </a:extLst>
          </p:cNvPr>
          <p:cNvPicPr>
            <a:picLocks noChangeAspect="1"/>
          </p:cNvPicPr>
          <p:nvPr/>
        </p:nvPicPr>
        <p:blipFill>
          <a:blip r:embed="rId3"/>
          <a:stretch>
            <a:fillRect/>
          </a:stretch>
        </p:blipFill>
        <p:spPr>
          <a:xfrm>
            <a:off x="5853953" y="1898804"/>
            <a:ext cx="5074028" cy="3916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746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5E86DA-AD7B-DD4C-A185-E684A7E872FF}"/>
              </a:ext>
            </a:extLst>
          </p:cNvPr>
          <p:cNvSpPr>
            <a:spLocks noGrp="1"/>
          </p:cNvSpPr>
          <p:nvPr>
            <p:ph type="sldNum" sz="quarter" idx="12"/>
          </p:nvPr>
        </p:nvSpPr>
        <p:spPr/>
        <p:txBody>
          <a:bodyPr/>
          <a:lstStyle/>
          <a:p>
            <a:fld id="{79E1AF0A-8514-BC47-89C9-084AF8883689}" type="slidenum">
              <a:rPr lang="en-US" smtClean="0"/>
              <a:pPr/>
              <a:t>5</a:t>
            </a:fld>
            <a:endParaRPr lang="en-US" dirty="0"/>
          </a:p>
        </p:txBody>
      </p:sp>
      <p:sp>
        <p:nvSpPr>
          <p:cNvPr id="3" name="Text Placeholder 2">
            <a:extLst>
              <a:ext uri="{FF2B5EF4-FFF2-40B4-BE49-F238E27FC236}">
                <a16:creationId xmlns:a16="http://schemas.microsoft.com/office/drawing/2014/main" id="{DE9ADAC4-BD0A-4D44-B0F6-1E0C1E5985CC}"/>
              </a:ext>
            </a:extLst>
          </p:cNvPr>
          <p:cNvSpPr>
            <a:spLocks noGrp="1"/>
          </p:cNvSpPr>
          <p:nvPr>
            <p:ph type="body" sz="quarter" idx="17"/>
          </p:nvPr>
        </p:nvSpPr>
        <p:spPr/>
        <p:txBody>
          <a:bodyPr/>
          <a:lstStyle/>
          <a:p>
            <a:r>
              <a:rPr lang="en-US" dirty="0"/>
              <a:t>OLDER ADULTS &amp; AGING</a:t>
            </a:r>
          </a:p>
        </p:txBody>
      </p:sp>
      <p:sp>
        <p:nvSpPr>
          <p:cNvPr id="6" name="TextBox 5">
            <a:extLst>
              <a:ext uri="{FF2B5EF4-FFF2-40B4-BE49-F238E27FC236}">
                <a16:creationId xmlns:a16="http://schemas.microsoft.com/office/drawing/2014/main" id="{AC94F337-A7B8-A186-0583-64DFA5840D67}"/>
              </a:ext>
            </a:extLst>
          </p:cNvPr>
          <p:cNvSpPr txBox="1"/>
          <p:nvPr/>
        </p:nvSpPr>
        <p:spPr>
          <a:xfrm>
            <a:off x="356347" y="1674674"/>
            <a:ext cx="6169143" cy="2246769"/>
          </a:xfrm>
          <a:prstGeom prst="rect">
            <a:avLst/>
          </a:prstGeom>
          <a:noFill/>
        </p:spPr>
        <p:txBody>
          <a:bodyPr wrap="square">
            <a:spAutoFit/>
          </a:bodyPr>
          <a:lstStyle/>
          <a:p>
            <a:pPr marL="342900" indent="-342900">
              <a:buFont typeface="Arial" panose="020B0604020202020204" pitchFamily="34" charset="0"/>
              <a:buChar char="•"/>
            </a:pPr>
            <a:r>
              <a:rPr lang="en-US" sz="2800" dirty="0">
                <a:solidFill>
                  <a:schemeClr val="accent1"/>
                </a:solidFill>
                <a:latin typeface="Lato" panose="020F0502020204030203" pitchFamily="34" charset="0"/>
                <a:ea typeface="Lato" panose="020F0502020204030203" pitchFamily="34" charset="0"/>
                <a:cs typeface="Lato" panose="020F0502020204030203" pitchFamily="34" charset="0"/>
              </a:rPr>
              <a:t>Advancing the Home Care Profession</a:t>
            </a:r>
          </a:p>
          <a:p>
            <a:pPr marL="342900" indent="-342900">
              <a:buFont typeface="Arial" panose="020B0604020202020204" pitchFamily="34" charset="0"/>
              <a:buChar char="•"/>
            </a:pPr>
            <a:r>
              <a:rPr lang="en-US" sz="2800" dirty="0">
                <a:solidFill>
                  <a:schemeClr val="accent1"/>
                </a:solidFill>
                <a:latin typeface="Lato" panose="020F0502020204030203" pitchFamily="34" charset="0"/>
                <a:ea typeface="Lato" panose="020F0502020204030203" pitchFamily="34" charset="0"/>
                <a:cs typeface="Lato" panose="020F0502020204030203" pitchFamily="34" charset="0"/>
              </a:rPr>
              <a:t>Coordination of Aging Services </a:t>
            </a:r>
          </a:p>
          <a:p>
            <a:pPr marL="342900" indent="-342900">
              <a:buFont typeface="Arial" panose="020B0604020202020204" pitchFamily="34" charset="0"/>
              <a:buChar char="•"/>
            </a:pPr>
            <a:r>
              <a:rPr lang="en-US" sz="2800" dirty="0">
                <a:solidFill>
                  <a:schemeClr val="accent1"/>
                </a:solidFill>
                <a:latin typeface="Lato" panose="020F0502020204030203" pitchFamily="34" charset="0"/>
                <a:ea typeface="Lato" panose="020F0502020204030203" pitchFamily="34" charset="0"/>
                <a:cs typeface="Lato" panose="020F0502020204030203" pitchFamily="34" charset="0"/>
              </a:rPr>
              <a:t>Policy and Advocacy </a:t>
            </a:r>
          </a:p>
          <a:p>
            <a:pPr marL="342900" indent="-342900">
              <a:buFont typeface="Arial" panose="020B0604020202020204" pitchFamily="34" charset="0"/>
              <a:buChar char="•"/>
            </a:pPr>
            <a:r>
              <a:rPr lang="en-US" sz="2800" dirty="0">
                <a:solidFill>
                  <a:schemeClr val="accent1"/>
                </a:solidFill>
                <a:latin typeface="Lato" panose="020F0502020204030203" pitchFamily="34" charset="0"/>
                <a:ea typeface="Lato" panose="020F0502020204030203" pitchFamily="34" charset="0"/>
                <a:cs typeface="Lato" panose="020F0502020204030203" pitchFamily="34" charset="0"/>
              </a:rPr>
              <a:t>Housing Options for Older Adults</a:t>
            </a:r>
          </a:p>
        </p:txBody>
      </p:sp>
      <p:pic>
        <p:nvPicPr>
          <p:cNvPr id="7170" name="Picture 2">
            <a:extLst>
              <a:ext uri="{FF2B5EF4-FFF2-40B4-BE49-F238E27FC236}">
                <a16:creationId xmlns:a16="http://schemas.microsoft.com/office/drawing/2014/main" id="{79C1A5AE-D78D-2CF0-886E-8987DE70B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007" y="1452880"/>
            <a:ext cx="2819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2BFC8E3-FC0B-7438-2794-5B07944D7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1224280"/>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014B111D-067A-39B5-07FF-50DA39B1C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2272" y="3233515"/>
            <a:ext cx="2979856" cy="130213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2E6F5392-D0EA-DFA5-1040-95867B3AB2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739420"/>
            <a:ext cx="1957616" cy="19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24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5E86DA-AD7B-DD4C-A185-E684A7E872FF}"/>
              </a:ext>
            </a:extLst>
          </p:cNvPr>
          <p:cNvSpPr>
            <a:spLocks noGrp="1"/>
          </p:cNvSpPr>
          <p:nvPr>
            <p:ph type="sldNum" sz="quarter" idx="12"/>
          </p:nvPr>
        </p:nvSpPr>
        <p:spPr/>
        <p:txBody>
          <a:bodyPr/>
          <a:lstStyle/>
          <a:p>
            <a:fld id="{79E1AF0A-8514-BC47-89C9-084AF8883689}" type="slidenum">
              <a:rPr lang="en-US" smtClean="0"/>
              <a:pPr/>
              <a:t>6</a:t>
            </a:fld>
            <a:endParaRPr lang="en-US" dirty="0"/>
          </a:p>
        </p:txBody>
      </p:sp>
      <p:sp>
        <p:nvSpPr>
          <p:cNvPr id="3" name="Text Placeholder 2">
            <a:extLst>
              <a:ext uri="{FF2B5EF4-FFF2-40B4-BE49-F238E27FC236}">
                <a16:creationId xmlns:a16="http://schemas.microsoft.com/office/drawing/2014/main" id="{DE9ADAC4-BD0A-4D44-B0F6-1E0C1E5985CC}"/>
              </a:ext>
            </a:extLst>
          </p:cNvPr>
          <p:cNvSpPr>
            <a:spLocks noGrp="1"/>
          </p:cNvSpPr>
          <p:nvPr>
            <p:ph type="body" sz="quarter" idx="17"/>
          </p:nvPr>
        </p:nvSpPr>
        <p:spPr/>
        <p:txBody>
          <a:bodyPr/>
          <a:lstStyle/>
          <a:p>
            <a:r>
              <a:rPr lang="en-US" sz="4000" dirty="0">
                <a:solidFill>
                  <a:schemeClr val="accent1"/>
                </a:solidFill>
                <a:latin typeface="Lato" panose="020F0502020204030203" pitchFamily="34" charset="0"/>
                <a:ea typeface="Lato" panose="020F0502020204030203" pitchFamily="34" charset="0"/>
                <a:cs typeface="Lato" panose="020F0502020204030203" pitchFamily="34" charset="0"/>
              </a:rPr>
              <a:t>Advancing the Home Care Profession</a:t>
            </a:r>
          </a:p>
        </p:txBody>
      </p:sp>
      <p:sp>
        <p:nvSpPr>
          <p:cNvPr id="6" name="TextBox 5">
            <a:extLst>
              <a:ext uri="{FF2B5EF4-FFF2-40B4-BE49-F238E27FC236}">
                <a16:creationId xmlns:a16="http://schemas.microsoft.com/office/drawing/2014/main" id="{81CAE042-2C1A-DBF6-2F9D-7E1E27F050C0}"/>
              </a:ext>
            </a:extLst>
          </p:cNvPr>
          <p:cNvSpPr txBox="1"/>
          <p:nvPr/>
        </p:nvSpPr>
        <p:spPr>
          <a:xfrm>
            <a:off x="711201" y="1676417"/>
            <a:ext cx="6098240" cy="1015663"/>
          </a:xfrm>
          <a:prstGeom prst="rect">
            <a:avLst/>
          </a:prstGeom>
          <a:noFill/>
        </p:spPr>
        <p:txBody>
          <a:bodyPr wrap="square">
            <a:spAutoFit/>
          </a:bodyPr>
          <a:lstStyle/>
          <a:p>
            <a:r>
              <a:rPr lang="en-US" sz="2000" dirty="0">
                <a:solidFill>
                  <a:schemeClr val="accent1"/>
                </a:solidFill>
                <a:latin typeface="Lato" panose="020F0502020204030203" pitchFamily="34" charset="0"/>
                <a:ea typeface="Lato" panose="020F0502020204030203" pitchFamily="34" charset="0"/>
                <a:cs typeface="Lato" panose="020F0502020204030203" pitchFamily="34" charset="0"/>
              </a:rPr>
              <a:t>Demonstration effort focusing on income security for direct care workers, using an asset and wealth building frame</a:t>
            </a:r>
          </a:p>
        </p:txBody>
      </p:sp>
      <p:pic>
        <p:nvPicPr>
          <p:cNvPr id="4" name="Picture 10">
            <a:extLst>
              <a:ext uri="{FF2B5EF4-FFF2-40B4-BE49-F238E27FC236}">
                <a16:creationId xmlns:a16="http://schemas.microsoft.com/office/drawing/2014/main" id="{A39559F2-4941-37E3-8258-031BBE4C7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590" y="2838508"/>
            <a:ext cx="2343075" cy="2343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a:extLst>
              <a:ext uri="{FF2B5EF4-FFF2-40B4-BE49-F238E27FC236}">
                <a16:creationId xmlns:a16="http://schemas.microsoft.com/office/drawing/2014/main" id="{D11CCEBC-7E37-1B96-DE80-A72213275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054" y="2838508"/>
            <a:ext cx="2343075" cy="23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4C42815-526A-B07C-FB3E-3A865FB860D5}"/>
              </a:ext>
            </a:extLst>
          </p:cNvPr>
          <p:cNvPicPr>
            <a:picLocks noChangeAspect="1"/>
          </p:cNvPicPr>
          <p:nvPr/>
        </p:nvPicPr>
        <p:blipFill rotWithShape="1">
          <a:blip r:embed="rId5"/>
          <a:srcRect l="9814" t="5892" r="9813" b="5848"/>
          <a:stretch/>
        </p:blipFill>
        <p:spPr>
          <a:xfrm>
            <a:off x="7852812" y="2838508"/>
            <a:ext cx="2337571" cy="2337570"/>
          </a:xfrm>
          <a:prstGeom prst="rect">
            <a:avLst/>
          </a:prstGeom>
        </p:spPr>
      </p:pic>
      <p:sp>
        <p:nvSpPr>
          <p:cNvPr id="11" name="TextBox 10">
            <a:extLst>
              <a:ext uri="{FF2B5EF4-FFF2-40B4-BE49-F238E27FC236}">
                <a16:creationId xmlns:a16="http://schemas.microsoft.com/office/drawing/2014/main" id="{DB09A866-A3D2-0206-AC81-7C5427AF7BFE}"/>
              </a:ext>
            </a:extLst>
          </p:cNvPr>
          <p:cNvSpPr txBox="1"/>
          <p:nvPr/>
        </p:nvSpPr>
        <p:spPr>
          <a:xfrm>
            <a:off x="4609054" y="5224464"/>
            <a:ext cx="2343075" cy="923330"/>
          </a:xfrm>
          <a:prstGeom prst="rect">
            <a:avLst/>
          </a:prstGeom>
          <a:noFill/>
        </p:spPr>
        <p:txBody>
          <a:bodyPr wrap="square">
            <a:spAutoFit/>
          </a:bodyPr>
          <a:lstStyle/>
          <a:p>
            <a:pPr algn="ctr"/>
            <a:r>
              <a:rPr lang="en-US" dirty="0">
                <a:solidFill>
                  <a:schemeClr val="accent1"/>
                </a:solidFill>
              </a:rPr>
              <a:t>Wendy </a:t>
            </a:r>
            <a:r>
              <a:rPr lang="en-US" dirty="0" err="1">
                <a:solidFill>
                  <a:schemeClr val="accent1"/>
                </a:solidFill>
              </a:rPr>
              <a:t>Kreuter</a:t>
            </a:r>
            <a:endParaRPr lang="en-US" dirty="0">
              <a:solidFill>
                <a:schemeClr val="accent1"/>
              </a:solidFill>
            </a:endParaRPr>
          </a:p>
          <a:p>
            <a:pPr algn="ctr"/>
            <a:r>
              <a:rPr lang="en-US" dirty="0">
                <a:solidFill>
                  <a:schemeClr val="accent1"/>
                </a:solidFill>
              </a:rPr>
              <a:t>CEO, Jewish Family Services</a:t>
            </a:r>
          </a:p>
        </p:txBody>
      </p:sp>
      <p:sp>
        <p:nvSpPr>
          <p:cNvPr id="13" name="TextBox 12">
            <a:extLst>
              <a:ext uri="{FF2B5EF4-FFF2-40B4-BE49-F238E27FC236}">
                <a16:creationId xmlns:a16="http://schemas.microsoft.com/office/drawing/2014/main" id="{F814ED0F-2693-9246-2AB7-355546CF67FA}"/>
              </a:ext>
            </a:extLst>
          </p:cNvPr>
          <p:cNvSpPr txBox="1"/>
          <p:nvPr/>
        </p:nvSpPr>
        <p:spPr>
          <a:xfrm>
            <a:off x="1675682" y="5205512"/>
            <a:ext cx="2155983" cy="923330"/>
          </a:xfrm>
          <a:prstGeom prst="rect">
            <a:avLst/>
          </a:prstGeom>
          <a:noFill/>
        </p:spPr>
        <p:txBody>
          <a:bodyPr wrap="square">
            <a:spAutoFit/>
          </a:bodyPr>
          <a:lstStyle/>
          <a:p>
            <a:pPr algn="ctr"/>
            <a:r>
              <a:rPr lang="en-US" dirty="0">
                <a:solidFill>
                  <a:schemeClr val="accent1"/>
                </a:solidFill>
              </a:rPr>
              <a:t>Katina Williams </a:t>
            </a:r>
          </a:p>
          <a:p>
            <a:pPr algn="ctr"/>
            <a:r>
              <a:rPr lang="en-US" dirty="0">
                <a:solidFill>
                  <a:schemeClr val="accent1"/>
                </a:solidFill>
              </a:rPr>
              <a:t>President &amp; CEO, Family Lifeline</a:t>
            </a:r>
          </a:p>
        </p:txBody>
      </p:sp>
      <p:sp>
        <p:nvSpPr>
          <p:cNvPr id="14" name="TextBox 13">
            <a:extLst>
              <a:ext uri="{FF2B5EF4-FFF2-40B4-BE49-F238E27FC236}">
                <a16:creationId xmlns:a16="http://schemas.microsoft.com/office/drawing/2014/main" id="{9A8E2D0E-6B3D-FA99-9989-241BB326F827}"/>
              </a:ext>
            </a:extLst>
          </p:cNvPr>
          <p:cNvSpPr txBox="1"/>
          <p:nvPr/>
        </p:nvSpPr>
        <p:spPr>
          <a:xfrm>
            <a:off x="7139009" y="5176078"/>
            <a:ext cx="3765176" cy="923330"/>
          </a:xfrm>
          <a:prstGeom prst="rect">
            <a:avLst/>
          </a:prstGeom>
          <a:noFill/>
        </p:spPr>
        <p:txBody>
          <a:bodyPr wrap="square">
            <a:spAutoFit/>
          </a:bodyPr>
          <a:lstStyle/>
          <a:p>
            <a:pPr algn="ctr"/>
            <a:r>
              <a:rPr lang="en-US" dirty="0">
                <a:solidFill>
                  <a:schemeClr val="accent1"/>
                </a:solidFill>
              </a:rPr>
              <a:t>Robyn Stone, PhD</a:t>
            </a:r>
          </a:p>
          <a:p>
            <a:pPr algn="ctr"/>
            <a:r>
              <a:rPr lang="en-US" dirty="0">
                <a:solidFill>
                  <a:schemeClr val="accent1"/>
                </a:solidFill>
              </a:rPr>
              <a:t>Senior Vice President, Research and Co-Director, LeadingAge</a:t>
            </a:r>
          </a:p>
        </p:txBody>
      </p:sp>
    </p:spTree>
    <p:extLst>
      <p:ext uri="{BB962C8B-B14F-4D97-AF65-F5344CB8AC3E}">
        <p14:creationId xmlns:p14="http://schemas.microsoft.com/office/powerpoint/2010/main" val="424613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5E86DA-AD7B-DD4C-A185-E684A7E872FF}"/>
              </a:ext>
            </a:extLst>
          </p:cNvPr>
          <p:cNvSpPr>
            <a:spLocks noGrp="1"/>
          </p:cNvSpPr>
          <p:nvPr>
            <p:ph type="sldNum" sz="quarter" idx="12"/>
          </p:nvPr>
        </p:nvSpPr>
        <p:spPr/>
        <p:txBody>
          <a:bodyPr/>
          <a:lstStyle/>
          <a:p>
            <a:fld id="{79E1AF0A-8514-BC47-89C9-084AF8883689}" type="slidenum">
              <a:rPr lang="en-US" smtClean="0"/>
              <a:pPr/>
              <a:t>7</a:t>
            </a:fld>
            <a:endParaRPr lang="en-US" dirty="0"/>
          </a:p>
        </p:txBody>
      </p:sp>
      <p:sp>
        <p:nvSpPr>
          <p:cNvPr id="3" name="Text Placeholder 2">
            <a:extLst>
              <a:ext uri="{FF2B5EF4-FFF2-40B4-BE49-F238E27FC236}">
                <a16:creationId xmlns:a16="http://schemas.microsoft.com/office/drawing/2014/main" id="{DE9ADAC4-BD0A-4D44-B0F6-1E0C1E5985CC}"/>
              </a:ext>
            </a:extLst>
          </p:cNvPr>
          <p:cNvSpPr>
            <a:spLocks noGrp="1"/>
          </p:cNvSpPr>
          <p:nvPr>
            <p:ph type="body" sz="quarter" idx="17"/>
          </p:nvPr>
        </p:nvSpPr>
        <p:spPr/>
        <p:txBody>
          <a:bodyPr/>
          <a:lstStyle/>
          <a:p>
            <a:r>
              <a:rPr lang="en-US" dirty="0"/>
              <a:t>Evaluation</a:t>
            </a:r>
          </a:p>
        </p:txBody>
      </p:sp>
      <p:sp>
        <p:nvSpPr>
          <p:cNvPr id="6" name="TextBox 5">
            <a:extLst>
              <a:ext uri="{FF2B5EF4-FFF2-40B4-BE49-F238E27FC236}">
                <a16:creationId xmlns:a16="http://schemas.microsoft.com/office/drawing/2014/main" id="{81CAE042-2C1A-DBF6-2F9D-7E1E27F050C0}"/>
              </a:ext>
            </a:extLst>
          </p:cNvPr>
          <p:cNvSpPr txBox="1"/>
          <p:nvPr/>
        </p:nvSpPr>
        <p:spPr>
          <a:xfrm>
            <a:off x="711201" y="1385471"/>
            <a:ext cx="8585199" cy="2739211"/>
          </a:xfrm>
          <a:prstGeom prst="rect">
            <a:avLst/>
          </a:prstGeom>
          <a:noFill/>
        </p:spPr>
        <p:txBody>
          <a:bodyPr wrap="square">
            <a:spAutoFit/>
          </a:bodyPr>
          <a:lstStyle/>
          <a:p>
            <a:pPr marR="0">
              <a:spcBef>
                <a:spcPts val="1000"/>
              </a:spcBef>
              <a:spcAft>
                <a:spcPts val="0"/>
              </a:spcAft>
            </a:pPr>
            <a:r>
              <a:rPr lang="en-US" sz="20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The goal of the evaluation is to assess the overall impact of the intervention on the direct care professionals and the DCPs’ perceptions of the program and the importance of each component. </a:t>
            </a:r>
          </a:p>
          <a:p>
            <a:endParaRPr lang="en-US" sz="2400" dirty="0">
              <a:solidFill>
                <a:schemeClr val="accent1"/>
              </a:solidFill>
              <a:latin typeface="Lato" panose="020F0502020204030203" pitchFamily="34" charset="0"/>
              <a:ea typeface="Lato" panose="020F0502020204030203" pitchFamily="34" charset="0"/>
              <a:cs typeface="Lato" panose="020F0502020204030203" pitchFamily="34" charset="0"/>
            </a:endParaRPr>
          </a:p>
          <a:p>
            <a:r>
              <a:rPr lang="en-US" sz="2200" dirty="0">
                <a:solidFill>
                  <a:schemeClr val="accent1"/>
                </a:solidFill>
                <a:latin typeface="Lato" panose="020F0502020204030203" pitchFamily="34" charset="0"/>
                <a:ea typeface="Lato" panose="020F0502020204030203" pitchFamily="34" charset="0"/>
                <a:cs typeface="Lato" panose="020F0502020204030203" pitchFamily="34" charset="0"/>
              </a:rPr>
              <a:t>Program Components:</a:t>
            </a:r>
          </a:p>
          <a:p>
            <a:pPr marL="342900" indent="-342900">
              <a:buFont typeface="+mj-lt"/>
              <a:buAutoNum type="arabicPeriod"/>
            </a:pPr>
            <a:r>
              <a:rPr lang="en-US" sz="2200" dirty="0">
                <a:solidFill>
                  <a:schemeClr val="accent1"/>
                </a:solidFill>
                <a:effectLst/>
                <a:latin typeface="Lato" panose="020F0502020204030203" pitchFamily="34" charset="0"/>
                <a:ea typeface="Lato" panose="020F0502020204030203" pitchFamily="34" charset="0"/>
                <a:cs typeface="Lato" panose="020F0502020204030203" pitchFamily="34" charset="0"/>
              </a:rPr>
              <a:t>Increased wages for the direct care professionals</a:t>
            </a:r>
          </a:p>
          <a:p>
            <a:pPr marL="342900" indent="-342900">
              <a:buFont typeface="+mj-lt"/>
              <a:buAutoNum type="arabicPeriod"/>
            </a:pPr>
            <a:r>
              <a:rPr lang="en-US" sz="2200" dirty="0">
                <a:solidFill>
                  <a:schemeClr val="accent1"/>
                </a:solidFill>
                <a:effectLst/>
                <a:latin typeface="Lato" panose="020F0502020204030203" pitchFamily="34" charset="0"/>
                <a:ea typeface="Lato" panose="020F0502020204030203" pitchFamily="34" charset="0"/>
                <a:cs typeface="Lato" panose="020F0502020204030203" pitchFamily="34" charset="0"/>
              </a:rPr>
              <a:t>Transportation subsidies</a:t>
            </a:r>
          </a:p>
          <a:p>
            <a:pPr marL="342900" indent="-342900">
              <a:buFont typeface="+mj-lt"/>
              <a:buAutoNum type="arabicPeriod"/>
            </a:pPr>
            <a:r>
              <a:rPr lang="en-US" sz="2200" dirty="0">
                <a:solidFill>
                  <a:schemeClr val="accent1"/>
                </a:solidFill>
                <a:effectLst/>
                <a:latin typeface="Lato" panose="020F0502020204030203" pitchFamily="34" charset="0"/>
                <a:ea typeface="Lato" panose="020F0502020204030203" pitchFamily="34" charset="0"/>
                <a:cs typeface="Lato" panose="020F0502020204030203" pitchFamily="34" charset="0"/>
              </a:rPr>
              <a:t>Training that supplements the current in-service training provided</a:t>
            </a:r>
            <a:endParaRPr lang="en-US" sz="2200"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pic>
        <p:nvPicPr>
          <p:cNvPr id="8" name="Picture 7">
            <a:extLst>
              <a:ext uri="{FF2B5EF4-FFF2-40B4-BE49-F238E27FC236}">
                <a16:creationId xmlns:a16="http://schemas.microsoft.com/office/drawing/2014/main" id="{8F6FD99B-0CB0-453B-7C5E-45F03C9AD65C}"/>
              </a:ext>
            </a:extLst>
          </p:cNvPr>
          <p:cNvPicPr>
            <a:picLocks noChangeAspect="1"/>
          </p:cNvPicPr>
          <p:nvPr/>
        </p:nvPicPr>
        <p:blipFill>
          <a:blip r:embed="rId3"/>
          <a:stretch>
            <a:fillRect/>
          </a:stretch>
        </p:blipFill>
        <p:spPr>
          <a:xfrm>
            <a:off x="3360593" y="4363466"/>
            <a:ext cx="4972050" cy="1466850"/>
          </a:xfrm>
          <a:prstGeom prst="rect">
            <a:avLst/>
          </a:prstGeom>
        </p:spPr>
      </p:pic>
    </p:spTree>
    <p:extLst>
      <p:ext uri="{BB962C8B-B14F-4D97-AF65-F5344CB8AC3E}">
        <p14:creationId xmlns:p14="http://schemas.microsoft.com/office/powerpoint/2010/main" val="80836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5E86DA-AD7B-DD4C-A185-E684A7E872FF}"/>
              </a:ext>
            </a:extLst>
          </p:cNvPr>
          <p:cNvSpPr>
            <a:spLocks noGrp="1"/>
          </p:cNvSpPr>
          <p:nvPr>
            <p:ph type="sldNum" sz="quarter" idx="12"/>
          </p:nvPr>
        </p:nvSpPr>
        <p:spPr/>
        <p:txBody>
          <a:bodyPr/>
          <a:lstStyle/>
          <a:p>
            <a:fld id="{79E1AF0A-8514-BC47-89C9-084AF8883689}" type="slidenum">
              <a:rPr lang="en-US" smtClean="0"/>
              <a:pPr/>
              <a:t>8</a:t>
            </a:fld>
            <a:endParaRPr lang="en-US" dirty="0"/>
          </a:p>
        </p:txBody>
      </p:sp>
      <p:sp>
        <p:nvSpPr>
          <p:cNvPr id="3" name="Text Placeholder 2">
            <a:extLst>
              <a:ext uri="{FF2B5EF4-FFF2-40B4-BE49-F238E27FC236}">
                <a16:creationId xmlns:a16="http://schemas.microsoft.com/office/drawing/2014/main" id="{DE9ADAC4-BD0A-4D44-B0F6-1E0C1E5985CC}"/>
              </a:ext>
            </a:extLst>
          </p:cNvPr>
          <p:cNvSpPr>
            <a:spLocks noGrp="1"/>
          </p:cNvSpPr>
          <p:nvPr>
            <p:ph type="body" sz="quarter" idx="17"/>
          </p:nvPr>
        </p:nvSpPr>
        <p:spPr/>
        <p:txBody>
          <a:bodyPr/>
          <a:lstStyle/>
          <a:p>
            <a:r>
              <a:rPr lang="en-US" dirty="0"/>
              <a:t>Policy Implications</a:t>
            </a:r>
          </a:p>
        </p:txBody>
      </p:sp>
      <p:sp>
        <p:nvSpPr>
          <p:cNvPr id="6" name="TextBox 5">
            <a:extLst>
              <a:ext uri="{FF2B5EF4-FFF2-40B4-BE49-F238E27FC236}">
                <a16:creationId xmlns:a16="http://schemas.microsoft.com/office/drawing/2014/main" id="{81CAE042-2C1A-DBF6-2F9D-7E1E27F050C0}"/>
              </a:ext>
            </a:extLst>
          </p:cNvPr>
          <p:cNvSpPr txBox="1"/>
          <p:nvPr/>
        </p:nvSpPr>
        <p:spPr>
          <a:xfrm>
            <a:off x="711200" y="1385471"/>
            <a:ext cx="5537199" cy="4401205"/>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accent1"/>
                </a:solidFill>
                <a:latin typeface="Lato" panose="020F0502020204030203" pitchFamily="34" charset="0"/>
                <a:ea typeface="Lato" panose="020F0502020204030203" pitchFamily="34" charset="0"/>
                <a:cs typeface="Lato" panose="020F0502020204030203" pitchFamily="34" charset="0"/>
              </a:rPr>
              <a:t>LeadingAge reported that raising the pay of direct care workers to the living wage in their respective state would yield an impressive return: fewer staffing shortages, lower turnover, higher productivity, robust economic growth and financial well-being for the workers. Local economies would expand as direct care workers increased their spending and depended less on government assistance to make ends meet.</a:t>
            </a:r>
          </a:p>
          <a:p>
            <a:endParaRPr lang="en-US" sz="2000" dirty="0">
              <a:solidFill>
                <a:schemeClr val="accent1"/>
              </a:solidFill>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dirty="0">
                <a:solidFill>
                  <a:schemeClr val="accent1"/>
                </a:solidFill>
                <a:latin typeface="Lato" panose="020F0502020204030203" pitchFamily="34" charset="0"/>
                <a:ea typeface="Lato" panose="020F0502020204030203" pitchFamily="34" charset="0"/>
                <a:cs typeface="Lato" panose="020F0502020204030203" pitchFamily="34" charset="0"/>
              </a:rPr>
              <a:t>The key to increasing wages for direct care workers is increasing the Medicaid reimbursement rates for their services.</a:t>
            </a:r>
          </a:p>
        </p:txBody>
      </p:sp>
      <p:pic>
        <p:nvPicPr>
          <p:cNvPr id="5" name="Picture 4">
            <a:extLst>
              <a:ext uri="{FF2B5EF4-FFF2-40B4-BE49-F238E27FC236}">
                <a16:creationId xmlns:a16="http://schemas.microsoft.com/office/drawing/2014/main" id="{0417B053-9920-2117-1334-AE28CA2D23DE}"/>
              </a:ext>
            </a:extLst>
          </p:cNvPr>
          <p:cNvPicPr>
            <a:picLocks noChangeAspect="1"/>
          </p:cNvPicPr>
          <p:nvPr/>
        </p:nvPicPr>
        <p:blipFill>
          <a:blip r:embed="rId3"/>
          <a:stretch>
            <a:fillRect/>
          </a:stretch>
        </p:blipFill>
        <p:spPr>
          <a:xfrm>
            <a:off x="6487191" y="1224280"/>
            <a:ext cx="4993608" cy="3700621"/>
          </a:xfrm>
          <a:prstGeom prst="rect">
            <a:avLst/>
          </a:prstGeom>
        </p:spPr>
      </p:pic>
    </p:spTree>
    <p:extLst>
      <p:ext uri="{BB962C8B-B14F-4D97-AF65-F5344CB8AC3E}">
        <p14:creationId xmlns:p14="http://schemas.microsoft.com/office/powerpoint/2010/main" val="168078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6E1FB6-042D-2E43-9114-63C2DFF79213}"/>
              </a:ext>
            </a:extLst>
          </p:cNvPr>
          <p:cNvSpPr>
            <a:spLocks noGrp="1"/>
          </p:cNvSpPr>
          <p:nvPr>
            <p:ph type="sldNum" sz="quarter" idx="12"/>
          </p:nvPr>
        </p:nvSpPr>
        <p:spPr/>
        <p:txBody>
          <a:bodyPr/>
          <a:lstStyle/>
          <a:p>
            <a:fld id="{79E1AF0A-8514-BC47-89C9-084AF8883689}" type="slidenum">
              <a:rPr lang="en-US" smtClean="0"/>
              <a:pPr/>
              <a:t>9</a:t>
            </a:fld>
            <a:endParaRPr lang="en-US" dirty="0"/>
          </a:p>
        </p:txBody>
      </p:sp>
      <p:sp>
        <p:nvSpPr>
          <p:cNvPr id="3" name="Text Placeholder 2">
            <a:extLst>
              <a:ext uri="{FF2B5EF4-FFF2-40B4-BE49-F238E27FC236}">
                <a16:creationId xmlns:a16="http://schemas.microsoft.com/office/drawing/2014/main" id="{5D218A22-9BBE-FE43-934C-C2E1840C4B58}"/>
              </a:ext>
            </a:extLst>
          </p:cNvPr>
          <p:cNvSpPr>
            <a:spLocks noGrp="1"/>
          </p:cNvSpPr>
          <p:nvPr>
            <p:ph type="body" sz="quarter" idx="17"/>
          </p:nvPr>
        </p:nvSpPr>
        <p:spPr/>
        <p:txBody>
          <a:bodyPr/>
          <a:lstStyle/>
          <a:p>
            <a:r>
              <a:rPr lang="en-US" sz="3400" dirty="0"/>
              <a:t>Field Scan: Philanthropy and Older Adults in Virginia</a:t>
            </a:r>
          </a:p>
        </p:txBody>
      </p:sp>
      <p:sp>
        <p:nvSpPr>
          <p:cNvPr id="5" name="Text Placeholder 4">
            <a:extLst>
              <a:ext uri="{FF2B5EF4-FFF2-40B4-BE49-F238E27FC236}">
                <a16:creationId xmlns:a16="http://schemas.microsoft.com/office/drawing/2014/main" id="{CE0D128E-4016-2C40-BA82-E7D93EA9E4F2}"/>
              </a:ext>
            </a:extLst>
          </p:cNvPr>
          <p:cNvSpPr>
            <a:spLocks noGrp="1"/>
          </p:cNvSpPr>
          <p:nvPr>
            <p:ph type="body" sz="quarter" idx="19"/>
          </p:nvPr>
        </p:nvSpPr>
        <p:spPr>
          <a:xfrm>
            <a:off x="600366" y="1094898"/>
            <a:ext cx="7185889" cy="3708398"/>
          </a:xfrm>
        </p:spPr>
        <p:txBody>
          <a:bodyPr/>
          <a:lstStyle/>
          <a:p>
            <a:pPr marL="342900" indent="-342900">
              <a:buFont typeface="Arial" panose="020B0604020202020204" pitchFamily="34" charset="0"/>
              <a:buChar char="•"/>
            </a:pPr>
            <a:r>
              <a:rPr lang="en-US" sz="1900" b="0" i="0" dirty="0">
                <a:effectLst/>
              </a:rPr>
              <a:t>22 funders of all different types from across Virginia were interviewed.</a:t>
            </a:r>
          </a:p>
          <a:p>
            <a:pPr marL="342900" indent="-342900">
              <a:buFont typeface="Arial" panose="020B0604020202020204" pitchFamily="34" charset="0"/>
              <a:buChar char="•"/>
            </a:pPr>
            <a:r>
              <a:rPr lang="en-US" sz="1900" dirty="0"/>
              <a:t>The report will provide an overview of the types of activities being funded by Virginia philanthropy to support older adults:</a:t>
            </a:r>
          </a:p>
          <a:p>
            <a:pPr marL="1257300" lvl="3" indent="-342900">
              <a:lnSpc>
                <a:spcPct val="100000"/>
              </a:lnSpc>
              <a:spcBef>
                <a:spcPts val="1000"/>
              </a:spcBef>
            </a:pPr>
            <a:r>
              <a:rPr lang="en-US" sz="1900" dirty="0">
                <a:solidFill>
                  <a:schemeClr val="bg1"/>
                </a:solidFill>
              </a:rPr>
              <a:t>Services to support aging in place or community </a:t>
            </a:r>
          </a:p>
          <a:p>
            <a:pPr marL="1257300" lvl="3" indent="-342900">
              <a:lnSpc>
                <a:spcPct val="100000"/>
              </a:lnSpc>
              <a:spcBef>
                <a:spcPts val="1000"/>
              </a:spcBef>
            </a:pPr>
            <a:r>
              <a:rPr lang="en-US" sz="1900" dirty="0">
                <a:solidFill>
                  <a:schemeClr val="bg1"/>
                </a:solidFill>
              </a:rPr>
              <a:t>Access to Information, Education, and Learning</a:t>
            </a:r>
          </a:p>
          <a:p>
            <a:pPr marL="1257300" lvl="3" indent="-342900">
              <a:lnSpc>
                <a:spcPct val="100000"/>
              </a:lnSpc>
              <a:spcBef>
                <a:spcPts val="1000"/>
              </a:spcBef>
            </a:pPr>
            <a:r>
              <a:rPr lang="en-US" sz="1900" dirty="0">
                <a:solidFill>
                  <a:schemeClr val="bg1"/>
                </a:solidFill>
              </a:rPr>
              <a:t>Research and Data Collection</a:t>
            </a:r>
          </a:p>
          <a:p>
            <a:pPr marL="1257300" lvl="3" indent="-342900">
              <a:lnSpc>
                <a:spcPct val="100000"/>
              </a:lnSpc>
              <a:spcBef>
                <a:spcPts val="1000"/>
              </a:spcBef>
            </a:pPr>
            <a:r>
              <a:rPr lang="en-US" sz="1900" dirty="0">
                <a:solidFill>
                  <a:schemeClr val="bg1"/>
                </a:solidFill>
              </a:rPr>
              <a:t>Convening</a:t>
            </a:r>
          </a:p>
          <a:p>
            <a:pPr marL="1257300" lvl="3" indent="-342900">
              <a:lnSpc>
                <a:spcPct val="100000"/>
              </a:lnSpc>
              <a:spcBef>
                <a:spcPts val="1000"/>
              </a:spcBef>
            </a:pPr>
            <a:r>
              <a:rPr lang="en-US" sz="1900" dirty="0">
                <a:solidFill>
                  <a:schemeClr val="bg1"/>
                </a:solidFill>
              </a:rPr>
              <a:t>Advocacy</a:t>
            </a:r>
          </a:p>
          <a:p>
            <a:pPr marL="1257300" lvl="3" indent="-342900">
              <a:lnSpc>
                <a:spcPct val="100000"/>
              </a:lnSpc>
              <a:spcBef>
                <a:spcPts val="1000"/>
              </a:spcBef>
            </a:pPr>
            <a:r>
              <a:rPr lang="en-US" sz="1900" dirty="0">
                <a:solidFill>
                  <a:schemeClr val="bg1"/>
                </a:solidFill>
              </a:rPr>
              <a:t>Systems Development and Systems Change</a:t>
            </a:r>
          </a:p>
          <a:p>
            <a:pPr marL="342900" lvl="3" indent="-342900">
              <a:lnSpc>
                <a:spcPct val="100000"/>
              </a:lnSpc>
              <a:spcBef>
                <a:spcPts val="1000"/>
              </a:spcBef>
            </a:pPr>
            <a:r>
              <a:rPr lang="en-US" sz="1900" dirty="0">
                <a:solidFill>
                  <a:schemeClr val="bg1"/>
                </a:solidFill>
              </a:rPr>
              <a:t>The report is being accompanied by a series of webinars on the older adult issues and the roles philanthropy can play – </a:t>
            </a:r>
            <a:r>
              <a:rPr lang="en-US" sz="1900" b="1" dirty="0">
                <a:solidFill>
                  <a:schemeClr val="bg1"/>
                </a:solidFill>
              </a:rPr>
              <a:t>next webinar: August 23, 2023.</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DACFB64-7C68-154C-E813-7D6F6F74D762}"/>
              </a:ext>
            </a:extLst>
          </p:cNvPr>
          <p:cNvPicPr>
            <a:picLocks noChangeAspect="1"/>
          </p:cNvPicPr>
          <p:nvPr/>
        </p:nvPicPr>
        <p:blipFill>
          <a:blip r:embed="rId3"/>
          <a:stretch>
            <a:fillRect/>
          </a:stretch>
        </p:blipFill>
        <p:spPr>
          <a:xfrm>
            <a:off x="7966364" y="2092672"/>
            <a:ext cx="4114799" cy="2743199"/>
          </a:xfrm>
          <a:prstGeom prst="rect">
            <a:avLst/>
          </a:prstGeom>
        </p:spPr>
      </p:pic>
    </p:spTree>
    <p:extLst>
      <p:ext uri="{BB962C8B-B14F-4D97-AF65-F5344CB8AC3E}">
        <p14:creationId xmlns:p14="http://schemas.microsoft.com/office/powerpoint/2010/main" val="2551301709"/>
      </p:ext>
    </p:extLst>
  </p:cSld>
  <p:clrMapOvr>
    <a:masterClrMapping/>
  </p:clrMapOvr>
</p:sld>
</file>

<file path=ppt/theme/theme1.xml><?xml version="1.0" encoding="utf-8"?>
<a:theme xmlns:a="http://schemas.openxmlformats.org/drawingml/2006/main" name="Office Theme">
  <a:themeElements>
    <a:clrScheme name="VFN Powerpoint">
      <a:dk1>
        <a:srgbClr val="000000"/>
      </a:dk1>
      <a:lt1>
        <a:srgbClr val="FFFFFF"/>
      </a:lt1>
      <a:dk2>
        <a:srgbClr val="44546A"/>
      </a:dk2>
      <a:lt2>
        <a:srgbClr val="E7E6E6"/>
      </a:lt2>
      <a:accent1>
        <a:srgbClr val="005CA0"/>
      </a:accent1>
      <a:accent2>
        <a:srgbClr val="1A77B1"/>
      </a:accent2>
      <a:accent3>
        <a:srgbClr val="2491C8"/>
      </a:accent3>
      <a:accent4>
        <a:srgbClr val="80AED3"/>
      </a:accent4>
      <a:accent5>
        <a:srgbClr val="1A77B1"/>
      </a:accent5>
      <a:accent6>
        <a:srgbClr val="43AFE6"/>
      </a:accent6>
      <a:hlink>
        <a:srgbClr val="0563C1"/>
      </a:hlink>
      <a:folHlink>
        <a:srgbClr val="9ECCF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364CD4CB-97E5-CB45-8A4C-0588EBE1B0EE}" vid="{7D554290-6749-4142-89A1-A2C457916A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3058</TotalTime>
  <Words>1882</Words>
  <Application>Microsoft Macintosh PowerPoint</Application>
  <PresentationFormat>Widescreen</PresentationFormat>
  <Paragraphs>113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Lato</vt:lpstr>
      <vt:lpstr>Lato Black</vt:lpstr>
      <vt:lpstr>Lato Light</vt:lpstr>
      <vt:lpstr>Symbol</vt:lpstr>
      <vt:lpstr>Office Theme</vt:lpstr>
      <vt:lpstr>Bob and Anna Lou Schaberg Foundation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VFN Test Presentation</dc:title>
  <dc:creator>Lucian French</dc:creator>
  <cp:lastModifiedBy>Angela Molina</cp:lastModifiedBy>
  <cp:revision>22</cp:revision>
  <cp:lastPrinted>2023-05-01T20:36:02Z</cp:lastPrinted>
  <dcterms:created xsi:type="dcterms:W3CDTF">2021-07-28T23:17:13Z</dcterms:created>
  <dcterms:modified xsi:type="dcterms:W3CDTF">2023-05-15T16:48:10Z</dcterms:modified>
</cp:coreProperties>
</file>